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6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307" r:id="rId26"/>
    <p:sldId id="280" r:id="rId27"/>
    <p:sldId id="289" r:id="rId28"/>
    <p:sldId id="290" r:id="rId29"/>
    <p:sldId id="291" r:id="rId30"/>
    <p:sldId id="292" r:id="rId31"/>
    <p:sldId id="293" r:id="rId32"/>
    <p:sldId id="294" r:id="rId33"/>
    <p:sldId id="295" r:id="rId34"/>
    <p:sldId id="296" r:id="rId35"/>
    <p:sldId id="297" r:id="rId36"/>
    <p:sldId id="298" r:id="rId37"/>
    <p:sldId id="299" r:id="rId38"/>
    <p:sldId id="300" r:id="rId39"/>
    <p:sldId id="301" r:id="rId40"/>
    <p:sldId id="302" r:id="rId41"/>
    <p:sldId id="303" r:id="rId42"/>
    <p:sldId id="304" r:id="rId43"/>
    <p:sldId id="305" r:id="rId44"/>
    <p:sldId id="306" r:id="rId45"/>
    <p:sldId id="308" r:id="rId46"/>
    <p:sldId id="281" r:id="rId47"/>
    <p:sldId id="282" r:id="rId48"/>
    <p:sldId id="283" r:id="rId49"/>
    <p:sldId id="284" r:id="rId50"/>
    <p:sldId id="285" r:id="rId51"/>
    <p:sldId id="286" r:id="rId52"/>
    <p:sldId id="287" r:id="rId53"/>
    <p:sldId id="309" r:id="rId54"/>
    <p:sldId id="310" r:id="rId55"/>
    <p:sldId id="311" r:id="rId56"/>
    <p:sldId id="312" r:id="rId57"/>
    <p:sldId id="313" r:id="rId58"/>
    <p:sldId id="314" r:id="rId59"/>
  </p:sldIdLst>
  <p:sldSz cx="9144000" cy="6858000" type="screen4x3"/>
  <p:notesSz cx="6858000" cy="9144000"/>
  <p:defaultTextStyle>
    <a:defPPr lvl="0">
      <a:defRPr lang="en-US"/>
    </a:defPPr>
    <a:lvl1pPr lvl="0" algn="l" rtl="0" eaLnBrk="0" fontAlgn="base" hangingPunct="0">
      <a:spcBef>
        <a:spcPct val="0"/>
      </a:spcBef>
      <a:spcAft>
        <a:spcPct val="0"/>
      </a:spcAft>
      <a:defRPr kern="1200">
        <a:solidFill>
          <a:schemeClr val="tx1"/>
        </a:solidFill>
        <a:latin typeface="Arial" charset="0"/>
        <a:ea typeface="+mn-ea"/>
        <a:cs typeface="+mn-cs"/>
      </a:defRPr>
    </a:lvl1pPr>
    <a:lvl2pPr marL="457200" lvl="1" algn="l" rtl="0" eaLnBrk="0" fontAlgn="base" hangingPunct="0">
      <a:spcBef>
        <a:spcPct val="0"/>
      </a:spcBef>
      <a:spcAft>
        <a:spcPct val="0"/>
      </a:spcAft>
      <a:defRPr kern="1200">
        <a:solidFill>
          <a:schemeClr val="tx1"/>
        </a:solidFill>
        <a:latin typeface="Arial" charset="0"/>
        <a:ea typeface="+mn-ea"/>
        <a:cs typeface="+mn-cs"/>
      </a:defRPr>
    </a:lvl2pPr>
    <a:lvl3pPr marL="914400" lvl="2" algn="l" rtl="0" eaLnBrk="0" fontAlgn="base" hangingPunct="0">
      <a:spcBef>
        <a:spcPct val="0"/>
      </a:spcBef>
      <a:spcAft>
        <a:spcPct val="0"/>
      </a:spcAft>
      <a:defRPr kern="1200">
        <a:solidFill>
          <a:schemeClr val="tx1"/>
        </a:solidFill>
        <a:latin typeface="Arial" charset="0"/>
        <a:ea typeface="+mn-ea"/>
        <a:cs typeface="+mn-cs"/>
      </a:defRPr>
    </a:lvl3pPr>
    <a:lvl4pPr marL="1371600" lvl="3" algn="l" rtl="0" eaLnBrk="0" fontAlgn="base" hangingPunct="0">
      <a:spcBef>
        <a:spcPct val="0"/>
      </a:spcBef>
      <a:spcAft>
        <a:spcPct val="0"/>
      </a:spcAft>
      <a:defRPr kern="1200">
        <a:solidFill>
          <a:schemeClr val="tx1"/>
        </a:solidFill>
        <a:latin typeface="Arial" charset="0"/>
        <a:ea typeface="+mn-ea"/>
        <a:cs typeface="+mn-cs"/>
      </a:defRPr>
    </a:lvl4pPr>
    <a:lvl5pPr marL="1828800" lvl="4" algn="l" rtl="0" eaLnBrk="0" fontAlgn="base" hangingPunct="0">
      <a:spcBef>
        <a:spcPct val="0"/>
      </a:spcBef>
      <a:spcAft>
        <a:spcPct val="0"/>
      </a:spcAft>
      <a:defRPr kern="1200">
        <a:solidFill>
          <a:schemeClr val="tx1"/>
        </a:solidFill>
        <a:latin typeface="Arial" charset="0"/>
        <a:ea typeface="+mn-ea"/>
        <a:cs typeface="+mn-cs"/>
      </a:defRPr>
    </a:lvl5pPr>
    <a:lvl6pPr marL="2286000" lvl="5" algn="l" defTabSz="914400" rtl="0" eaLnBrk="1" latinLnBrk="0" hangingPunct="1">
      <a:defRPr kern="1200">
        <a:solidFill>
          <a:schemeClr val="tx1"/>
        </a:solidFill>
        <a:latin typeface="Arial" charset="0"/>
        <a:ea typeface="+mn-ea"/>
        <a:cs typeface="+mn-cs"/>
      </a:defRPr>
    </a:lvl6pPr>
    <a:lvl7pPr marL="2743200" lvl="6" algn="l" defTabSz="914400" rtl="0" eaLnBrk="1" latinLnBrk="0" hangingPunct="1">
      <a:defRPr kern="1200">
        <a:solidFill>
          <a:schemeClr val="tx1"/>
        </a:solidFill>
        <a:latin typeface="Arial" charset="0"/>
        <a:ea typeface="+mn-ea"/>
        <a:cs typeface="+mn-cs"/>
      </a:defRPr>
    </a:lvl7pPr>
    <a:lvl8pPr marL="3200400" lvl="7" algn="l" defTabSz="914400" rtl="0" eaLnBrk="1" latinLnBrk="0" hangingPunct="1">
      <a:defRPr kern="1200">
        <a:solidFill>
          <a:schemeClr val="tx1"/>
        </a:solidFill>
        <a:latin typeface="Arial" charset="0"/>
        <a:ea typeface="+mn-ea"/>
        <a:cs typeface="+mn-cs"/>
      </a:defRPr>
    </a:lvl8pPr>
    <a:lvl9pPr marL="3657600" lvl="8"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0" d="100"/>
          <a:sy n="70" d="100"/>
        </p:scale>
        <p:origin x="-1386" y="-6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image" Target="../media/image26.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vl1pPr>
          </a:lstStyle>
          <a:p>
            <a:endParaRPr lang="en-US"/>
          </a:p>
        </p:txBody>
      </p:sp>
      <p:sp>
        <p:nvSpPr>
          <p:cNvPr id="286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endParaRPr lang="en-US"/>
          </a:p>
        </p:txBody>
      </p:sp>
      <p:sp>
        <p:nvSpPr>
          <p:cNvPr id="286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86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86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vl1pPr>
          </a:lstStyle>
          <a:p>
            <a:endParaRPr lang="en-US"/>
          </a:p>
        </p:txBody>
      </p:sp>
      <p:sp>
        <p:nvSpPr>
          <p:cNvPr id="286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F6433CA9-7013-4FC2-B68D-66DD6E412A30}" type="slidenum">
              <a:rPr lang="en-US"/>
              <a:pPr/>
              <a:t>‹#›</a:t>
            </a:fld>
            <a:endParaRPr lang="en-US"/>
          </a:p>
        </p:txBody>
      </p:sp>
    </p:spTree>
    <p:extLst>
      <p:ext uri="{BB962C8B-B14F-4D97-AF65-F5344CB8AC3E}">
        <p14:creationId xmlns:p14="http://schemas.microsoft.com/office/powerpoint/2010/main" val="379594491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532BAB-FB28-4ED0-973B-2DE482244A9C}" type="slidenum">
              <a:rPr lang="en-US"/>
              <a:pPr/>
              <a:t>1</a:t>
            </a:fld>
            <a:endParaRPr 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4C3BFB-4747-46B6-8C5F-7905952BBDFD}" type="slidenum">
              <a:rPr lang="en-US"/>
              <a:pPr/>
              <a:t>10</a:t>
            </a:fld>
            <a:endParaRPr lang="en-US"/>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1A3307-189E-4653-930E-C063CC4DC99B}" type="slidenum">
              <a:rPr lang="en-US"/>
              <a:pPr/>
              <a:t>11</a:t>
            </a:fld>
            <a:endParaRPr lang="en-US"/>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9947F8-7964-4AA4-9E02-2CEFBDF64C03}" type="slidenum">
              <a:rPr lang="en-US"/>
              <a:pPr/>
              <a:t>12</a:t>
            </a:fld>
            <a:endParaRPr lang="en-US"/>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p:txBody>
          <a:bodyPr/>
          <a:lstStyle/>
          <a:p>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621D75-D545-4487-AB8D-89CB666BF832}" type="slidenum">
              <a:rPr lang="en-US"/>
              <a:pPr/>
              <a:t>13</a:t>
            </a:fld>
            <a:endParaRPr lang="en-US"/>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p:txBody>
          <a:bodyPr/>
          <a:lstStyle/>
          <a:p>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BA385F-294B-4FDB-BCDA-220FBE007C37}" type="slidenum">
              <a:rPr lang="en-US"/>
              <a:pPr/>
              <a:t>14</a:t>
            </a:fld>
            <a:endParaRPr lang="en-US"/>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p:txBody>
          <a:bodyPr/>
          <a:lstStyle/>
          <a:p>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CCBB927-586A-44C8-8D2F-629A295D6B87}" type="slidenum">
              <a:rPr lang="en-US"/>
              <a:pPr/>
              <a:t>15</a:t>
            </a:fld>
            <a:endParaRPr lang="en-US"/>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p:txBody>
          <a:bodyPr/>
          <a:lstStyle/>
          <a:p>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162AB9-D0A8-4607-868A-E462AD4B03D1}" type="slidenum">
              <a:rPr lang="en-US"/>
              <a:pPr/>
              <a:t>16</a:t>
            </a:fld>
            <a:endParaRPr lang="en-US"/>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p:txBody>
          <a:bodyPr/>
          <a:lstStyle/>
          <a:p>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9C83BA-AD92-4EC2-B2DD-D3B2623A571A}" type="slidenum">
              <a:rPr lang="en-US"/>
              <a:pPr/>
              <a:t>17</a:t>
            </a:fld>
            <a:endParaRPr lang="en-US"/>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CD07145-3522-4038-9E8E-CD5C4205121C}" type="slidenum">
              <a:rPr lang="en-US"/>
              <a:pPr/>
              <a:t>18</a:t>
            </a:fld>
            <a:endParaRPr lang="en-US"/>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6F1140-F118-4377-8844-23C954FB2825}" type="slidenum">
              <a:rPr lang="en-US"/>
              <a:pPr/>
              <a:t>19</a:t>
            </a:fld>
            <a:endParaRPr lang="en-US"/>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6433CA9-7013-4FC2-B68D-66DD6E412A30}"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248952-E85B-45E1-B48B-BA00403F38C4}" type="slidenum">
              <a:rPr lang="en-US"/>
              <a:pPr/>
              <a:t>20</a:t>
            </a:fld>
            <a:endParaRPr lang="en-US"/>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6433CA9-7013-4FC2-B68D-66DD6E412A30}"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438E57-3FA4-46B9-8C37-610CD7941D31}" type="slidenum">
              <a:rPr lang="en-US"/>
              <a:pPr/>
              <a:t>22</a:t>
            </a:fld>
            <a:endParaRPr lang="en-US"/>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A741A8-7C28-4D2C-84C2-BB5FD476FB7F}" type="slidenum">
              <a:rPr lang="en-US"/>
              <a:pPr/>
              <a:t>23</a:t>
            </a:fld>
            <a:endParaRPr lang="en-US"/>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C30C332-3C53-4122-9E3E-4DC05ADC294D}" type="slidenum">
              <a:rPr lang="en-US"/>
              <a:pPr/>
              <a:t>24</a:t>
            </a:fld>
            <a:endParaRPr lang="en-US"/>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5EC79C-FCBC-49CD-8131-CE8533B3D468}" type="slidenum">
              <a:rPr lang="en-US"/>
              <a:pPr/>
              <a:t>26</a:t>
            </a:fld>
            <a:endParaRPr lang="en-US"/>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512CF59-95D9-41D4-B0CF-47F5173FD872}" type="slidenum">
              <a:rPr lang="en-US" smtClean="0"/>
              <a:pPr/>
              <a:t>30</a:t>
            </a:fld>
            <a:endParaRPr lang="en-US"/>
          </a:p>
        </p:txBody>
      </p:sp>
    </p:spTree>
    <p:extLst>
      <p:ext uri="{BB962C8B-B14F-4D97-AF65-F5344CB8AC3E}">
        <p14:creationId xmlns:p14="http://schemas.microsoft.com/office/powerpoint/2010/main" val="22442382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512CF59-95D9-41D4-B0CF-47F5173FD872}" type="slidenum">
              <a:rPr lang="en-US" smtClean="0"/>
              <a:pPr/>
              <a:t>35</a:t>
            </a:fld>
            <a:endParaRPr lang="en-US"/>
          </a:p>
        </p:txBody>
      </p:sp>
    </p:spTree>
    <p:extLst>
      <p:ext uri="{BB962C8B-B14F-4D97-AF65-F5344CB8AC3E}">
        <p14:creationId xmlns:p14="http://schemas.microsoft.com/office/powerpoint/2010/main" val="33445966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512CF59-95D9-41D4-B0CF-47F5173FD872}" type="slidenum">
              <a:rPr lang="en-US" smtClean="0"/>
              <a:pPr/>
              <a:t>39</a:t>
            </a:fld>
            <a:endParaRPr lang="en-US"/>
          </a:p>
        </p:txBody>
      </p:sp>
    </p:spTree>
    <p:extLst>
      <p:ext uri="{BB962C8B-B14F-4D97-AF65-F5344CB8AC3E}">
        <p14:creationId xmlns:p14="http://schemas.microsoft.com/office/powerpoint/2010/main" val="14806845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6433CA9-7013-4FC2-B68D-66DD6E412A30}" type="slidenum">
              <a:rPr lang="en-US" smtClean="0"/>
              <a:pPr/>
              <a:t>46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6433CA9-7013-4FC2-B68D-66DD6E412A30}"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6433CA9-7013-4FC2-B68D-66DD6E412A30}" type="slidenum">
              <a:rPr lang="en-US" smtClean="0"/>
              <a:pPr/>
              <a:t>47</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6433CA9-7013-4FC2-B68D-66DD6E412A30}" type="slidenum">
              <a:rPr lang="en-US" smtClean="0"/>
              <a:pPr/>
              <a:t>48</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6433CA9-7013-4FC2-B68D-66DD6E412A30}" type="slidenum">
              <a:rPr lang="en-US" smtClean="0"/>
              <a:pPr/>
              <a:t>49</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6433CA9-7013-4FC2-B68D-66DD6E412A30}" type="slidenum">
              <a:rPr lang="en-US" smtClean="0"/>
              <a:pPr/>
              <a:t>50</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6433CA9-7013-4FC2-B68D-66DD6E412A30}" type="slidenum">
              <a:rPr lang="en-US" smtClean="0"/>
              <a:pPr/>
              <a:t>51</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6433CA9-7013-4FC2-B68D-66DD6E412A30}" type="slidenum">
              <a:rPr lang="en-US" smtClean="0"/>
              <a:pPr/>
              <a:t>52</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89C86F-7D6A-4ADD-B775-0E8F38FC52A7}" type="slidenum">
              <a:rPr lang="en-US"/>
              <a:pPr/>
              <a:t>4</a:t>
            </a:fld>
            <a:endParaRPr lang="en-US"/>
          </a:p>
        </p:txBody>
      </p:sp>
      <p:sp>
        <p:nvSpPr>
          <p:cNvPr id="11266" name="Rectangle 2"/>
          <p:cNvSpPr>
            <a:spLocks noGrp="1" noRot="1" noChangeAspect="1" noChangeArrowheads="1" noTextEdit="1"/>
          </p:cNvSpPr>
          <p:nvPr>
            <p:ph type="sldImg"/>
          </p:nvPr>
        </p:nvSpPr>
        <p:spPr>
          <a:ln/>
        </p:spPr>
      </p:sp>
      <p:sp>
        <p:nvSpPr>
          <p:cNvPr id="11267" name="Rectangle 3"/>
          <p:cNvSpPr>
            <a:spLocks noGrp="1" noChangeArrowheads="1"/>
          </p:cNvSpPr>
          <p:nvPr>
            <p:ph type="body" idx="1"/>
          </p:nvPr>
        </p:nvSpPr>
        <p:spPr/>
        <p:txBody>
          <a:bodyPr/>
          <a:lstStyle/>
          <a:p>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9F2AE9-9F80-46A8-9183-561CDD0282B8}" type="slidenum">
              <a:rPr lang="en-US"/>
              <a:pPr/>
              <a:t>5</a:t>
            </a:fld>
            <a:endParaRPr lang="en-US"/>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p:txBody>
          <a:bodyPr/>
          <a:lstStyle/>
          <a:p>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6433CA9-7013-4FC2-B68D-66DD6E412A30}"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B0B0E0-0408-4314-BF68-DCF9E3C3BD7E}" type="slidenum">
              <a:rPr lang="en-US"/>
              <a:pPr/>
              <a:t>7</a:t>
            </a:fld>
            <a:endParaRPr lang="en-US"/>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p:txBody>
          <a:bodyPr/>
          <a:lstStyle/>
          <a:p>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48BEA4-5510-45A0-9A3E-1C9D24234D0D}" type="slidenum">
              <a:rPr lang="en-US"/>
              <a:pPr/>
              <a:t>8</a:t>
            </a:fld>
            <a:endParaRPr lang="en-US"/>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p:txBody>
          <a:bodyPr/>
          <a:lstStyle/>
          <a:p>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EB61BC-C330-47ED-A38C-8FCA6FEEFE2D}" type="slidenum">
              <a:rPr lang="en-US"/>
              <a:pPr/>
              <a:t>9</a:t>
            </a:fld>
            <a:endParaRPr lang="en-US"/>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p:txBody>
          <a:bodyPr/>
          <a:lstStyle/>
          <a:p>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63490" name="AutoShape 2"/>
          <p:cNvSpPr>
            <a:spLocks noChangeArrowheads="1"/>
          </p:cNvSpPr>
          <p:nvPr/>
        </p:nvSpPr>
        <p:spPr bwMode="blackWhite">
          <a:xfrm>
            <a:off x="0" y="1219200"/>
            <a:ext cx="8915400" cy="914400"/>
          </a:xfrm>
          <a:custGeom>
            <a:avLst/>
            <a:gdLst>
              <a:gd name="G0" fmla="+- 1000 0 0"/>
              <a:gd name="G1" fmla="+- 1000 0 0"/>
              <a:gd name="G2" fmla="+- G0 0 G1"/>
              <a:gd name="G3" fmla="*/ G1 1 2"/>
              <a:gd name="G4" fmla="+- G0 0 G3"/>
              <a:gd name="T0" fmla="*/ 0 w 1000"/>
              <a:gd name="T1" fmla="*/ 0 h 1000"/>
              <a:gd name="T2" fmla="*/ G4 w 1000"/>
              <a:gd name="T3" fmla="*/ G1 h 1000"/>
            </a:gdLst>
            <a:ahLst/>
            <a:cxnLst>
              <a:cxn ang="0">
                <a:pos x="0" y="0"/>
              </a:cxn>
              <a:cxn ang="0">
                <a:pos x="9249" y="0"/>
              </a:cxn>
              <a:cxn ang="0">
                <a:pos x="9750" y="500"/>
              </a:cxn>
              <a:cxn ang="0">
                <a:pos x="9250" y="1000"/>
              </a:cxn>
              <a:cxn ang="0">
                <a:pos x="0" y="1000"/>
              </a:cxn>
            </a:cxnLst>
            <a:rect l="T0" t="T1" r="T2" b="T3"/>
            <a:pathLst>
              <a:path w="9750" h="1000">
                <a:moveTo>
                  <a:pt x="0" y="0"/>
                </a:moveTo>
                <a:lnTo>
                  <a:pt x="9249" y="0"/>
                </a:lnTo>
                <a:cubicBezTo>
                  <a:pt x="9526" y="0"/>
                  <a:pt x="9750" y="223"/>
                  <a:pt x="9750" y="500"/>
                </a:cubicBezTo>
                <a:cubicBezTo>
                  <a:pt x="9750" y="776"/>
                  <a:pt x="9526" y="999"/>
                  <a:pt x="9250" y="1000"/>
                </a:cubicBezTo>
                <a:lnTo>
                  <a:pt x="0" y="1000"/>
                </a:lnTo>
                <a:close/>
              </a:path>
            </a:pathLst>
          </a:custGeom>
          <a:noFill/>
          <a:ln w="9525" algn="ctr">
            <a:noFill/>
            <a:miter lim="800000"/>
            <a:headEnd/>
            <a:tailEnd/>
          </a:ln>
          <a:effectLst/>
        </p:spPr>
        <p:txBody>
          <a:bodyPr/>
          <a:lstStyle/>
          <a:p>
            <a:pPr eaLnBrk="1" hangingPunct="1"/>
            <a:endParaRPr lang="en-US" sz="2400">
              <a:latin typeface="Times New Roman" pitchFamily="18" charset="0"/>
            </a:endParaRPr>
          </a:p>
        </p:txBody>
      </p:sp>
      <p:sp>
        <p:nvSpPr>
          <p:cNvPr id="63491" name="Line 3"/>
          <p:cNvSpPr>
            <a:spLocks noChangeShapeType="1"/>
          </p:cNvSpPr>
          <p:nvPr/>
        </p:nvSpPr>
        <p:spPr bwMode="auto">
          <a:xfrm>
            <a:off x="0" y="2209800"/>
            <a:ext cx="8305800" cy="0"/>
          </a:xfrm>
          <a:prstGeom prst="line">
            <a:avLst/>
          </a:prstGeom>
          <a:noFill/>
          <a:ln w="50800">
            <a:solidFill>
              <a:srgbClr val="663300"/>
            </a:solidFill>
            <a:round/>
            <a:headEnd/>
            <a:tailEnd/>
          </a:ln>
          <a:effectLst/>
        </p:spPr>
        <p:txBody>
          <a:bodyPr/>
          <a:lstStyle/>
          <a:p>
            <a:endParaRPr lang="en-US"/>
          </a:p>
        </p:txBody>
      </p:sp>
      <p:sp>
        <p:nvSpPr>
          <p:cNvPr id="63492" name="Rectangle 4"/>
          <p:cNvSpPr>
            <a:spLocks noGrp="1" noChangeArrowheads="1"/>
          </p:cNvSpPr>
          <p:nvPr>
            <p:ph type="ctrTitle"/>
          </p:nvPr>
        </p:nvSpPr>
        <p:spPr>
          <a:xfrm>
            <a:off x="228600" y="1427163"/>
            <a:ext cx="8077200" cy="630237"/>
          </a:xfrm>
        </p:spPr>
        <p:txBody>
          <a:bodyPr/>
          <a:lstStyle>
            <a:lvl1pPr>
              <a:defRPr sz="3600"/>
            </a:lvl1pPr>
          </a:lstStyle>
          <a:p>
            <a:r>
              <a:rPr lang="en-US"/>
              <a:t>Click to edit Master title style</a:t>
            </a:r>
          </a:p>
        </p:txBody>
      </p:sp>
      <p:sp>
        <p:nvSpPr>
          <p:cNvPr id="63493" name="Rectangle 5"/>
          <p:cNvSpPr>
            <a:spLocks noGrp="1" noChangeArrowheads="1"/>
          </p:cNvSpPr>
          <p:nvPr>
            <p:ph type="subTitle" idx="1"/>
          </p:nvPr>
        </p:nvSpPr>
        <p:spPr>
          <a:xfrm>
            <a:off x="228600" y="2286000"/>
            <a:ext cx="6629400" cy="1676400"/>
          </a:xfrm>
        </p:spPr>
        <p:txBody>
          <a:bodyPr/>
          <a:lstStyle>
            <a:lvl1pPr marL="0" indent="0">
              <a:buFontTx/>
              <a:buNone/>
              <a:defRPr/>
            </a:lvl1pPr>
          </a:lstStyle>
          <a:p>
            <a:r>
              <a:rPr lang="en-US"/>
              <a:t>Click to edit Master subtitle style</a:t>
            </a:r>
          </a:p>
        </p:txBody>
      </p:sp>
      <p:sp>
        <p:nvSpPr>
          <p:cNvPr id="63494" name="Rectangle 6"/>
          <p:cNvSpPr>
            <a:spLocks noGrp="1" noChangeArrowheads="1"/>
          </p:cNvSpPr>
          <p:nvPr>
            <p:ph type="dt" sz="half" idx="2"/>
          </p:nvPr>
        </p:nvSpPr>
        <p:spPr>
          <a:xfrm>
            <a:off x="457200" y="6248400"/>
            <a:ext cx="2133600" cy="471488"/>
          </a:xfrm>
        </p:spPr>
        <p:txBody>
          <a:bodyPr/>
          <a:lstStyle>
            <a:lvl1pPr>
              <a:defRPr/>
            </a:lvl1pPr>
          </a:lstStyle>
          <a:p>
            <a:endParaRPr lang="en-US"/>
          </a:p>
        </p:txBody>
      </p:sp>
      <p:sp>
        <p:nvSpPr>
          <p:cNvPr id="63495" name="Rectangle 7"/>
          <p:cNvSpPr>
            <a:spLocks noGrp="1" noChangeArrowheads="1"/>
          </p:cNvSpPr>
          <p:nvPr>
            <p:ph type="ftr" sz="quarter" idx="3"/>
          </p:nvPr>
        </p:nvSpPr>
        <p:spPr>
          <a:xfrm>
            <a:off x="3124200" y="6253163"/>
            <a:ext cx="2895600" cy="457200"/>
          </a:xfrm>
        </p:spPr>
        <p:txBody>
          <a:bodyPr/>
          <a:lstStyle>
            <a:lvl1pPr>
              <a:defRPr/>
            </a:lvl1pPr>
          </a:lstStyle>
          <a:p>
            <a:endParaRPr lang="en-US"/>
          </a:p>
        </p:txBody>
      </p:sp>
      <p:sp>
        <p:nvSpPr>
          <p:cNvPr id="63496" name="Rectangle 8"/>
          <p:cNvSpPr>
            <a:spLocks noGrp="1" noChangeArrowheads="1"/>
          </p:cNvSpPr>
          <p:nvPr>
            <p:ph type="sldNum" sz="quarter" idx="4"/>
          </p:nvPr>
        </p:nvSpPr>
        <p:spPr>
          <a:xfrm>
            <a:off x="6553200" y="6248400"/>
            <a:ext cx="2133600" cy="471488"/>
          </a:xfrm>
        </p:spPr>
        <p:txBody>
          <a:bodyPr/>
          <a:lstStyle>
            <a:lvl1pPr>
              <a:defRPr/>
            </a:lvl1pPr>
          </a:lstStyle>
          <a:p>
            <a:fld id="{A97759C9-5F9B-4A27-A071-F5365983C52F}"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C36EBEF-EA92-49E5-82AC-4872F0075AE0}"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86500" y="152400"/>
            <a:ext cx="1943100" cy="6248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2400"/>
            <a:ext cx="5676900" cy="6248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8285EA8-1D11-49A7-AE74-D46641195D86}"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b="0">
                <a:latin typeface="Calibri"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CFAC9E5-CC7C-43B1-84DE-A03968D3F262}"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F0587D9-6640-4009-AA05-856BF9E28686}"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838200"/>
            <a:ext cx="38100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419600" y="838200"/>
            <a:ext cx="38100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4EBB437-18F6-490C-A7CD-6B18EAB1EFC2}"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C5478F6F-0857-42F0-AF43-EC1AF5FDE4E5}"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6A5EC0E1-0018-419A-A117-FD4744186A52}"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AAEC9D9A-C556-4653-924D-121E3FE88752}"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63299B82-D4A3-4C29-9A6B-E710FAA8A1FD}"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F6B198EE-C819-4640-B6F7-CE7280BAA2A7}"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92D050">
            <a:alpha val="20000"/>
          </a:srgbClr>
        </a:solidFill>
        <a:effectLst/>
      </p:bgPr>
    </p:bg>
    <p:spTree>
      <p:nvGrpSpPr>
        <p:cNvPr id="1" name=""/>
        <p:cNvGrpSpPr/>
        <p:nvPr/>
      </p:nvGrpSpPr>
      <p:grpSpPr>
        <a:xfrm>
          <a:off x="0" y="0"/>
          <a:ext cx="0" cy="0"/>
          <a:chOff x="0" y="0"/>
          <a:chExt cx="0" cy="0"/>
        </a:xfrm>
      </p:grpSpPr>
      <p:sp>
        <p:nvSpPr>
          <p:cNvPr id="62466" name="AutoShape 2"/>
          <p:cNvSpPr>
            <a:spLocks noChangeArrowheads="1"/>
          </p:cNvSpPr>
          <p:nvPr/>
        </p:nvSpPr>
        <p:spPr bwMode="blackWhite">
          <a:xfrm>
            <a:off x="0" y="152400"/>
            <a:ext cx="8534400" cy="533400"/>
          </a:xfrm>
          <a:custGeom>
            <a:avLst/>
            <a:gdLst>
              <a:gd name="G0" fmla="+- 1000 0 0"/>
              <a:gd name="G1" fmla="+- 1000 0 0"/>
              <a:gd name="G2" fmla="+- G0 0 G1"/>
              <a:gd name="G3" fmla="*/ G1 1 2"/>
              <a:gd name="G4" fmla="+- G0 0 G3"/>
              <a:gd name="T0" fmla="*/ 0 w 1000"/>
              <a:gd name="T1" fmla="*/ 0 h 1000"/>
              <a:gd name="T2" fmla="*/ G4 w 1000"/>
              <a:gd name="T3" fmla="*/ G1 h 1000"/>
            </a:gdLst>
            <a:ahLst/>
            <a:cxnLst>
              <a:cxn ang="0">
                <a:pos x="0" y="0"/>
              </a:cxn>
              <a:cxn ang="0">
                <a:pos x="15499" y="0"/>
              </a:cxn>
              <a:cxn ang="0">
                <a:pos x="16000" y="500"/>
              </a:cxn>
              <a:cxn ang="0">
                <a:pos x="15500" y="1000"/>
              </a:cxn>
              <a:cxn ang="0">
                <a:pos x="0" y="1000"/>
              </a:cxn>
            </a:cxnLst>
            <a:rect l="T0" t="T1" r="T2" b="T3"/>
            <a:pathLst>
              <a:path w="16000" h="1000">
                <a:moveTo>
                  <a:pt x="0" y="0"/>
                </a:moveTo>
                <a:lnTo>
                  <a:pt x="15499" y="0"/>
                </a:lnTo>
                <a:cubicBezTo>
                  <a:pt x="15776" y="0"/>
                  <a:pt x="16000" y="223"/>
                  <a:pt x="16000" y="500"/>
                </a:cubicBezTo>
                <a:cubicBezTo>
                  <a:pt x="16000" y="776"/>
                  <a:pt x="15776" y="999"/>
                  <a:pt x="15500" y="1000"/>
                </a:cubicBezTo>
                <a:lnTo>
                  <a:pt x="0" y="1000"/>
                </a:lnTo>
                <a:close/>
              </a:path>
            </a:pathLst>
          </a:custGeom>
          <a:noFill/>
          <a:ln w="9525">
            <a:noFill/>
            <a:miter lim="800000"/>
            <a:headEnd/>
            <a:tailEnd/>
          </a:ln>
        </p:spPr>
        <p:txBody>
          <a:bodyPr/>
          <a:lstStyle/>
          <a:p>
            <a:pPr eaLnBrk="1" hangingPunct="1"/>
            <a:endParaRPr lang="en-US" sz="2400">
              <a:solidFill>
                <a:srgbClr val="000066"/>
              </a:solidFill>
              <a:latin typeface="Times New Roman" pitchFamily="18" charset="0"/>
            </a:endParaRPr>
          </a:p>
        </p:txBody>
      </p:sp>
      <p:sp>
        <p:nvSpPr>
          <p:cNvPr id="62467" name="Rectangle 3"/>
          <p:cNvSpPr>
            <a:spLocks noGrp="1" noChangeArrowheads="1"/>
          </p:cNvSpPr>
          <p:nvPr>
            <p:ph type="title"/>
          </p:nvPr>
        </p:nvSpPr>
        <p:spPr bwMode="auto">
          <a:xfrm>
            <a:off x="457200" y="152400"/>
            <a:ext cx="7753350" cy="533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62468" name="Rectangle 4"/>
          <p:cNvSpPr>
            <a:spLocks noGrp="1" noChangeArrowheads="1"/>
          </p:cNvSpPr>
          <p:nvPr>
            <p:ph type="body" idx="1"/>
          </p:nvPr>
        </p:nvSpPr>
        <p:spPr bwMode="auto">
          <a:xfrm>
            <a:off x="457200" y="838200"/>
            <a:ext cx="7772400" cy="5562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2469" name="Rectangle 5"/>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vl1pPr>
          </a:lstStyle>
          <a:p>
            <a:endParaRPr lang="en-US"/>
          </a:p>
        </p:txBody>
      </p:sp>
      <p:sp>
        <p:nvSpPr>
          <p:cNvPr id="62470" name="Rectangle 6"/>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lvl1pPr>
          </a:lstStyle>
          <a:p>
            <a:endParaRPr lang="en-US"/>
          </a:p>
        </p:txBody>
      </p:sp>
      <p:sp>
        <p:nvSpPr>
          <p:cNvPr id="62471" name="Rectangle 7"/>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Black" pitchFamily="34" charset="0"/>
              </a:defRPr>
            </a:lvl1pPr>
          </a:lstStyle>
          <a:p>
            <a:fld id="{439FD1A4-97EF-4F68-AC57-3B10F0C6FFF1}" type="slidenum">
              <a:rPr lang="en-US"/>
              <a:pPr/>
              <a:t>‹#›</a:t>
            </a:fld>
            <a:endParaRPr lang="en-US"/>
          </a:p>
        </p:txBody>
      </p:sp>
      <p:sp>
        <p:nvSpPr>
          <p:cNvPr id="62472" name="Line 8"/>
          <p:cNvSpPr>
            <a:spLocks noChangeShapeType="1"/>
          </p:cNvSpPr>
          <p:nvPr/>
        </p:nvSpPr>
        <p:spPr bwMode="auto">
          <a:xfrm>
            <a:off x="228600" y="685800"/>
            <a:ext cx="8763000" cy="0"/>
          </a:xfrm>
          <a:prstGeom prst="line">
            <a:avLst/>
          </a:prstGeom>
          <a:noFill/>
          <a:ln w="25400">
            <a:solidFill>
              <a:schemeClr val="bg1"/>
            </a:solidFill>
            <a:miter lim="800000"/>
            <a:headEnd/>
            <a:tailEnd/>
          </a:ln>
          <a:effectLst/>
        </p:spPr>
        <p:txBody>
          <a:bodyPr>
            <a:spAutoFit/>
          </a:bodyPr>
          <a:lstStyle/>
          <a:p>
            <a:endParaRPr lang="en-US"/>
          </a:p>
        </p:txBody>
      </p:sp>
      <p:sp>
        <p:nvSpPr>
          <p:cNvPr id="62473" name="Line 9"/>
          <p:cNvSpPr>
            <a:spLocks noChangeShapeType="1"/>
          </p:cNvSpPr>
          <p:nvPr/>
        </p:nvSpPr>
        <p:spPr bwMode="auto">
          <a:xfrm>
            <a:off x="152400" y="6705600"/>
            <a:ext cx="8763000" cy="0"/>
          </a:xfrm>
          <a:prstGeom prst="line">
            <a:avLst/>
          </a:prstGeom>
          <a:noFill/>
          <a:ln w="25400">
            <a:solidFill>
              <a:schemeClr val="bg1"/>
            </a:solidFill>
            <a:miter lim="800000"/>
            <a:headEnd/>
            <a:tailEnd/>
          </a:ln>
          <a:effectLst/>
        </p:spPr>
        <p:txBody>
          <a:bodyPr>
            <a:spAutoFit/>
          </a:bodyPr>
          <a:lstStyle/>
          <a:p>
            <a:endParaRPr lang="en-US"/>
          </a:p>
        </p:txBody>
      </p:sp>
    </p:spTree>
  </p:cSld>
  <p:clrMap bg1="dk2" tx1="lt1" bg2="dk1"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timing>
    <p:tnLst>
      <p:par>
        <p:cTn id="1" dur="indefinite" restart="never" nodeType="tmRoot"/>
      </p:par>
    </p:tnLst>
  </p:timing>
  <p:txStyles>
    <p:titleStyle>
      <a:lvl1pPr algn="ctr" rtl="0" fontAlgn="base">
        <a:spcBef>
          <a:spcPct val="0"/>
        </a:spcBef>
        <a:spcAft>
          <a:spcPct val="0"/>
        </a:spcAft>
        <a:defRPr sz="3200" b="1">
          <a:solidFill>
            <a:srgbClr val="000066"/>
          </a:solidFill>
          <a:latin typeface="+mj-lt"/>
          <a:ea typeface="+mj-ea"/>
          <a:cs typeface="+mj-cs"/>
        </a:defRPr>
      </a:lvl1pPr>
      <a:lvl2pPr algn="ctr" rtl="0" fontAlgn="base">
        <a:spcBef>
          <a:spcPct val="0"/>
        </a:spcBef>
        <a:spcAft>
          <a:spcPct val="0"/>
        </a:spcAft>
        <a:defRPr sz="3200" b="1">
          <a:solidFill>
            <a:srgbClr val="000066"/>
          </a:solidFill>
          <a:latin typeface="Tahoma" pitchFamily="34" charset="0"/>
        </a:defRPr>
      </a:lvl2pPr>
      <a:lvl3pPr algn="ctr" rtl="0" fontAlgn="base">
        <a:spcBef>
          <a:spcPct val="0"/>
        </a:spcBef>
        <a:spcAft>
          <a:spcPct val="0"/>
        </a:spcAft>
        <a:defRPr sz="3200" b="1">
          <a:solidFill>
            <a:srgbClr val="000066"/>
          </a:solidFill>
          <a:latin typeface="Tahoma" pitchFamily="34" charset="0"/>
        </a:defRPr>
      </a:lvl3pPr>
      <a:lvl4pPr algn="ctr" rtl="0" fontAlgn="base">
        <a:spcBef>
          <a:spcPct val="0"/>
        </a:spcBef>
        <a:spcAft>
          <a:spcPct val="0"/>
        </a:spcAft>
        <a:defRPr sz="3200" b="1">
          <a:solidFill>
            <a:srgbClr val="000066"/>
          </a:solidFill>
          <a:latin typeface="Tahoma" pitchFamily="34" charset="0"/>
        </a:defRPr>
      </a:lvl4pPr>
      <a:lvl5pPr algn="ctr" rtl="0" fontAlgn="base">
        <a:spcBef>
          <a:spcPct val="0"/>
        </a:spcBef>
        <a:spcAft>
          <a:spcPct val="0"/>
        </a:spcAft>
        <a:defRPr sz="3200" b="1">
          <a:solidFill>
            <a:srgbClr val="000066"/>
          </a:solidFill>
          <a:latin typeface="Tahoma" pitchFamily="34" charset="0"/>
        </a:defRPr>
      </a:lvl5pPr>
      <a:lvl6pPr marL="457200" algn="ctr" rtl="0" fontAlgn="base">
        <a:spcBef>
          <a:spcPct val="0"/>
        </a:spcBef>
        <a:spcAft>
          <a:spcPct val="0"/>
        </a:spcAft>
        <a:defRPr sz="3200" b="1">
          <a:solidFill>
            <a:srgbClr val="000066"/>
          </a:solidFill>
          <a:latin typeface="Tahoma" pitchFamily="34" charset="0"/>
        </a:defRPr>
      </a:lvl6pPr>
      <a:lvl7pPr marL="914400" algn="ctr" rtl="0" fontAlgn="base">
        <a:spcBef>
          <a:spcPct val="0"/>
        </a:spcBef>
        <a:spcAft>
          <a:spcPct val="0"/>
        </a:spcAft>
        <a:defRPr sz="3200" b="1">
          <a:solidFill>
            <a:srgbClr val="000066"/>
          </a:solidFill>
          <a:latin typeface="Tahoma" pitchFamily="34" charset="0"/>
        </a:defRPr>
      </a:lvl7pPr>
      <a:lvl8pPr marL="1371600" algn="ctr" rtl="0" fontAlgn="base">
        <a:spcBef>
          <a:spcPct val="0"/>
        </a:spcBef>
        <a:spcAft>
          <a:spcPct val="0"/>
        </a:spcAft>
        <a:defRPr sz="3200" b="1">
          <a:solidFill>
            <a:srgbClr val="000066"/>
          </a:solidFill>
          <a:latin typeface="Tahoma" pitchFamily="34" charset="0"/>
        </a:defRPr>
      </a:lvl8pPr>
      <a:lvl9pPr marL="1828800" algn="ctr" rtl="0" fontAlgn="base">
        <a:spcBef>
          <a:spcPct val="0"/>
        </a:spcBef>
        <a:spcAft>
          <a:spcPct val="0"/>
        </a:spcAft>
        <a:defRPr sz="3200" b="1">
          <a:solidFill>
            <a:srgbClr val="000066"/>
          </a:solidFill>
          <a:latin typeface="Tahoma" pitchFamily="34" charset="0"/>
        </a:defRPr>
      </a:lvl9pPr>
    </p:titleStyle>
    <p:bodyStyle>
      <a:lvl1pPr marL="342900" indent="-342900" algn="l" rtl="0" fontAlgn="base">
        <a:spcBef>
          <a:spcPct val="20000"/>
        </a:spcBef>
        <a:spcAft>
          <a:spcPct val="0"/>
        </a:spcAft>
        <a:buClr>
          <a:srgbClr val="000000"/>
        </a:buClr>
        <a:buChar char="•"/>
        <a:defRPr sz="3200">
          <a:solidFill>
            <a:srgbClr val="000000"/>
          </a:solidFill>
          <a:latin typeface="+mn-lt"/>
          <a:ea typeface="+mn-ea"/>
          <a:cs typeface="+mn-cs"/>
        </a:defRPr>
      </a:lvl1pPr>
      <a:lvl2pPr marL="742950" indent="-285750" algn="l" rtl="0" fontAlgn="base">
        <a:spcBef>
          <a:spcPct val="20000"/>
        </a:spcBef>
        <a:spcAft>
          <a:spcPct val="0"/>
        </a:spcAft>
        <a:buClr>
          <a:srgbClr val="000000"/>
        </a:buClr>
        <a:buFont typeface="Tahoma" pitchFamily="34" charset="0"/>
        <a:buChar char="-"/>
        <a:defRPr sz="2800">
          <a:solidFill>
            <a:srgbClr val="000000"/>
          </a:solidFill>
          <a:latin typeface="+mn-lt"/>
        </a:defRPr>
      </a:lvl2pPr>
      <a:lvl3pPr marL="1143000" indent="-228600" algn="l" rtl="0" fontAlgn="base">
        <a:spcBef>
          <a:spcPct val="20000"/>
        </a:spcBef>
        <a:spcAft>
          <a:spcPct val="0"/>
        </a:spcAft>
        <a:buClr>
          <a:srgbClr val="000000"/>
        </a:buClr>
        <a:buFont typeface="Wingdings" pitchFamily="2" charset="2"/>
        <a:buChar char="§"/>
        <a:defRPr sz="2400">
          <a:solidFill>
            <a:srgbClr val="000000"/>
          </a:solidFill>
          <a:latin typeface="+mn-lt"/>
        </a:defRPr>
      </a:lvl3pPr>
      <a:lvl4pPr marL="1600200" indent="-228600" algn="l" rtl="0" fontAlgn="base">
        <a:spcBef>
          <a:spcPct val="20000"/>
        </a:spcBef>
        <a:spcAft>
          <a:spcPct val="0"/>
        </a:spcAft>
        <a:buClr>
          <a:srgbClr val="000000"/>
        </a:buClr>
        <a:buChar char="•"/>
        <a:defRPr sz="2000">
          <a:solidFill>
            <a:srgbClr val="000000"/>
          </a:solidFill>
          <a:latin typeface="+mn-lt"/>
        </a:defRPr>
      </a:lvl4pPr>
      <a:lvl5pPr marL="2057400" indent="-228600" algn="l" rtl="0" fontAlgn="base">
        <a:spcBef>
          <a:spcPct val="20000"/>
        </a:spcBef>
        <a:spcAft>
          <a:spcPct val="0"/>
        </a:spcAft>
        <a:buClr>
          <a:srgbClr val="000000"/>
        </a:buClr>
        <a:buFont typeface="Tahoma" pitchFamily="34" charset="0"/>
        <a:buChar char="-"/>
        <a:defRPr sz="2000">
          <a:solidFill>
            <a:srgbClr val="000000"/>
          </a:solidFill>
          <a:latin typeface="+mn-lt"/>
        </a:defRPr>
      </a:lvl5pPr>
      <a:lvl6pPr marL="2514600" indent="-228600" algn="l" rtl="0" fontAlgn="base">
        <a:spcBef>
          <a:spcPct val="20000"/>
        </a:spcBef>
        <a:spcAft>
          <a:spcPct val="0"/>
        </a:spcAft>
        <a:buClr>
          <a:srgbClr val="000000"/>
        </a:buClr>
        <a:buFont typeface="Tahoma" pitchFamily="34" charset="0"/>
        <a:buChar char="-"/>
        <a:defRPr sz="2000">
          <a:solidFill>
            <a:srgbClr val="000000"/>
          </a:solidFill>
          <a:latin typeface="+mn-lt"/>
        </a:defRPr>
      </a:lvl6pPr>
      <a:lvl7pPr marL="2971800" indent="-228600" algn="l" rtl="0" fontAlgn="base">
        <a:spcBef>
          <a:spcPct val="20000"/>
        </a:spcBef>
        <a:spcAft>
          <a:spcPct val="0"/>
        </a:spcAft>
        <a:buClr>
          <a:srgbClr val="000000"/>
        </a:buClr>
        <a:buFont typeface="Tahoma" pitchFamily="34" charset="0"/>
        <a:buChar char="-"/>
        <a:defRPr sz="2000">
          <a:solidFill>
            <a:srgbClr val="000000"/>
          </a:solidFill>
          <a:latin typeface="+mn-lt"/>
        </a:defRPr>
      </a:lvl7pPr>
      <a:lvl8pPr marL="3429000" indent="-228600" algn="l" rtl="0" fontAlgn="base">
        <a:spcBef>
          <a:spcPct val="20000"/>
        </a:spcBef>
        <a:spcAft>
          <a:spcPct val="0"/>
        </a:spcAft>
        <a:buClr>
          <a:srgbClr val="000000"/>
        </a:buClr>
        <a:buFont typeface="Tahoma" pitchFamily="34" charset="0"/>
        <a:buChar char="-"/>
        <a:defRPr sz="2000">
          <a:solidFill>
            <a:srgbClr val="000000"/>
          </a:solidFill>
          <a:latin typeface="+mn-lt"/>
        </a:defRPr>
      </a:lvl8pPr>
      <a:lvl9pPr marL="3886200" indent="-228600" algn="l" rtl="0" fontAlgn="base">
        <a:spcBef>
          <a:spcPct val="20000"/>
        </a:spcBef>
        <a:spcAft>
          <a:spcPct val="0"/>
        </a:spcAft>
        <a:buClr>
          <a:srgbClr val="000000"/>
        </a:buClr>
        <a:buFont typeface="Tahoma" pitchFamily="34" charset="0"/>
        <a:buChar char="-"/>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0.png"/><Relationship Id="rId5" Type="http://schemas.openxmlformats.org/officeDocument/2006/relationships/oleObject" Target="../embeddings/oleObject2.bin"/><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gif"/></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25.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24.wmf"/><Relationship Id="rId4" Type="http://schemas.openxmlformats.org/officeDocument/2006/relationships/oleObject" Target="../embeddings/oleObject3.bin"/></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27.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26.png"/><Relationship Id="rId4" Type="http://schemas.openxmlformats.org/officeDocument/2006/relationships/oleObject" Target="../embeddings/oleObject5.bin"/></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8.wmf"/></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810.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0.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39.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image" Target="../media/image52.png"/><Relationship Id="rId3" Type="http://schemas.openxmlformats.org/officeDocument/2006/relationships/image" Target="../media/image46.png"/><Relationship Id="rId7" Type="http://schemas.openxmlformats.org/officeDocument/2006/relationships/image" Target="../media/image200.png"/><Relationship Id="rId12"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49.png"/><Relationship Id="rId11" Type="http://schemas.openxmlformats.org/officeDocument/2006/relationships/image" Target="../media/image490.png"/><Relationship Id="rId5" Type="http://schemas.openxmlformats.org/officeDocument/2006/relationships/image" Target="../media/image48.png"/><Relationship Id="rId10" Type="http://schemas.openxmlformats.org/officeDocument/2006/relationships/image" Target="../media/image230.png"/><Relationship Id="rId4" Type="http://schemas.openxmlformats.org/officeDocument/2006/relationships/image" Target="../media/image47.png"/><Relationship Id="rId9" Type="http://schemas.openxmlformats.org/officeDocument/2006/relationships/image" Target="../media/image220.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3" Type="http://schemas.openxmlformats.org/officeDocument/2006/relationships/image" Target="../media/image15.png"/><Relationship Id="rId3" Type="http://schemas.openxmlformats.org/officeDocument/2006/relationships/image" Target="../media/image54.png"/><Relationship Id="rId12" Type="http://schemas.openxmlformats.org/officeDocument/2006/relationships/image" Target="../media/image140.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141.png"/><Relationship Id="rId5" Type="http://schemas.openxmlformats.org/officeDocument/2006/relationships/image" Target="../media/image56.png"/><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1.gif"/><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2.gi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7.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66.gif"/><Relationship Id="rId4" Type="http://schemas.openxmlformats.org/officeDocument/2006/relationships/image" Target="../media/image65.jpeg"/></Relationships>
</file>

<file path=ppt/slides/_rels/slide4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73.jpeg"/><Relationship Id="rId4" Type="http://schemas.openxmlformats.org/officeDocument/2006/relationships/image" Target="../media/image72.jpeg"/></Relationships>
</file>

<file path=ppt/slides/_rels/slide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76.jpeg"/></Relationships>
</file>

<file path=ppt/slides/_rels/slide52.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80.jpeg"/></Relationships>
</file>

<file path=ppt/slides/_rels/slide5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3.e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228600" y="1452563"/>
            <a:ext cx="8077200" cy="307975"/>
          </a:xfrm>
        </p:spPr>
        <p:txBody>
          <a:bodyPr/>
          <a:lstStyle/>
          <a:p>
            <a:r>
              <a:rPr lang="en-US">
                <a:solidFill>
                  <a:schemeClr val="bg1"/>
                </a:solidFill>
              </a:rPr>
              <a:t>Wave Particle Duality</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sz="2800"/>
              <a:t>Group velocity (particle velocity)</a:t>
            </a:r>
          </a:p>
        </p:txBody>
      </p:sp>
      <p:sp>
        <p:nvSpPr>
          <p:cNvPr id="32771" name="Rectangle 3"/>
          <p:cNvSpPr>
            <a:spLocks noGrp="1" noChangeArrowheads="1"/>
          </p:cNvSpPr>
          <p:nvPr>
            <p:ph type="body" idx="1"/>
          </p:nvPr>
        </p:nvSpPr>
        <p:spPr>
          <a:xfrm>
            <a:off x="457200" y="838200"/>
            <a:ext cx="7772400" cy="2740025"/>
          </a:xfrm>
        </p:spPr>
        <p:txBody>
          <a:bodyPr/>
          <a:lstStyle/>
          <a:p>
            <a:pPr>
              <a:lnSpc>
                <a:spcPct val="90000"/>
              </a:lnSpc>
            </a:pPr>
            <a:r>
              <a:rPr lang="en-US" sz="1800"/>
              <a:t>A wave packet (group of waves) is associated with a material particle</a:t>
            </a:r>
          </a:p>
          <a:p>
            <a:pPr>
              <a:lnSpc>
                <a:spcPct val="90000"/>
              </a:lnSpc>
            </a:pPr>
            <a:r>
              <a:rPr lang="en-US" sz="1800"/>
              <a:t>Individual waves travel inside the group with their phase velocities</a:t>
            </a:r>
          </a:p>
          <a:p>
            <a:pPr>
              <a:lnSpc>
                <a:spcPct val="90000"/>
              </a:lnSpc>
            </a:pPr>
            <a:r>
              <a:rPr lang="en-US" sz="1800"/>
              <a:t>A group of waves travel with velocity known as group velocity</a:t>
            </a:r>
          </a:p>
          <a:p>
            <a:pPr>
              <a:lnSpc>
                <a:spcPct val="90000"/>
              </a:lnSpc>
            </a:pPr>
            <a:r>
              <a:rPr lang="en-US" sz="1800"/>
              <a:t>A wave packet can be obtained by interference of many waves of different frequencies and amplitude</a:t>
            </a:r>
          </a:p>
          <a:p>
            <a:pPr>
              <a:lnSpc>
                <a:spcPct val="90000"/>
              </a:lnSpc>
            </a:pPr>
            <a:r>
              <a:rPr lang="en-US" sz="1800"/>
              <a:t>Near the vicinity of the particle </a:t>
            </a:r>
            <a:r>
              <a:rPr lang="en-US" sz="1800">
                <a:sym typeface="Wingdings" pitchFamily="2" charset="2"/>
              </a:rPr>
              <a:t> high amplitude</a:t>
            </a:r>
          </a:p>
          <a:p>
            <a:pPr>
              <a:lnSpc>
                <a:spcPct val="90000"/>
              </a:lnSpc>
            </a:pPr>
            <a:r>
              <a:rPr lang="en-US" sz="1800"/>
              <a:t>Amplitude is attenuated away from particle</a:t>
            </a:r>
          </a:p>
          <a:p>
            <a:pPr>
              <a:lnSpc>
                <a:spcPct val="90000"/>
              </a:lnSpc>
            </a:pPr>
            <a:r>
              <a:rPr lang="en-US" sz="1800"/>
              <a:t>It can be shown that: group velocity = particle velocity</a:t>
            </a:r>
          </a:p>
          <a:p>
            <a:pPr>
              <a:lnSpc>
                <a:spcPct val="90000"/>
              </a:lnSpc>
            </a:pPr>
            <a:endParaRPr lang="en-US" sz="1800"/>
          </a:p>
        </p:txBody>
      </p:sp>
      <p:pic>
        <p:nvPicPr>
          <p:cNvPr id="32772" name="Picture 4"/>
          <p:cNvPicPr>
            <a:picLocks noChangeAspect="1" noChangeArrowheads="1"/>
          </p:cNvPicPr>
          <p:nvPr/>
        </p:nvPicPr>
        <p:blipFill>
          <a:blip r:embed="rId3" cstate="print"/>
          <a:srcRect/>
          <a:stretch>
            <a:fillRect/>
          </a:stretch>
        </p:blipFill>
        <p:spPr bwMode="auto">
          <a:xfrm>
            <a:off x="2590800" y="3657600"/>
            <a:ext cx="2895600" cy="908050"/>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sz="2800"/>
              <a:t>Group velocity and phase velocity</a:t>
            </a:r>
          </a:p>
        </p:txBody>
      </p:sp>
      <p:pic>
        <p:nvPicPr>
          <p:cNvPr id="34819" name="Picture 3" descr="littlewavepackets"/>
          <p:cNvPicPr>
            <a:picLocks noChangeAspect="1" noChangeArrowheads="1" noCrop="1"/>
          </p:cNvPicPr>
          <p:nvPr/>
        </p:nvPicPr>
        <p:blipFill>
          <a:blip r:embed="rId3" cstate="print"/>
          <a:srcRect/>
          <a:stretch>
            <a:fillRect/>
          </a:stretch>
        </p:blipFill>
        <p:spPr bwMode="auto">
          <a:xfrm>
            <a:off x="152400" y="914400"/>
            <a:ext cx="3962400" cy="2911475"/>
          </a:xfrm>
          <a:prstGeom prst="rect">
            <a:avLst/>
          </a:prstGeom>
          <a:noFill/>
        </p:spPr>
      </p:pic>
      <p:pic>
        <p:nvPicPr>
          <p:cNvPr id="34820" name="Picture 4"/>
          <p:cNvPicPr>
            <a:picLocks noChangeAspect="1" noChangeArrowheads="1"/>
          </p:cNvPicPr>
          <p:nvPr/>
        </p:nvPicPr>
        <p:blipFill>
          <a:blip r:embed="rId4" cstate="print"/>
          <a:srcRect/>
          <a:stretch>
            <a:fillRect/>
          </a:stretch>
        </p:blipFill>
        <p:spPr bwMode="auto">
          <a:xfrm>
            <a:off x="4191000" y="933450"/>
            <a:ext cx="4800600" cy="3900488"/>
          </a:xfrm>
          <a:prstGeom prst="rect">
            <a:avLst/>
          </a:prstGeom>
          <a:noFill/>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sz="2800"/>
              <a:t>Properties of matter waves</a:t>
            </a:r>
          </a:p>
        </p:txBody>
      </p:sp>
      <p:sp>
        <p:nvSpPr>
          <p:cNvPr id="36867" name="Rectangle 3"/>
          <p:cNvSpPr>
            <a:spLocks noGrp="1" noChangeArrowheads="1"/>
          </p:cNvSpPr>
          <p:nvPr>
            <p:ph type="body" idx="1"/>
          </p:nvPr>
        </p:nvSpPr>
        <p:spPr>
          <a:xfrm>
            <a:off x="457200" y="838200"/>
            <a:ext cx="7772400" cy="3429000"/>
          </a:xfrm>
        </p:spPr>
        <p:txBody>
          <a:bodyPr/>
          <a:lstStyle/>
          <a:p>
            <a:pPr>
              <a:lnSpc>
                <a:spcPct val="95000"/>
              </a:lnSpc>
            </a:pPr>
            <a:r>
              <a:rPr lang="en-US" sz="1800">
                <a:sym typeface="Symbol" pitchFamily="18" charset="2"/>
              </a:rPr>
              <a:t>Wavelength of matter wave =  = h/mv</a:t>
            </a:r>
          </a:p>
          <a:p>
            <a:pPr>
              <a:lnSpc>
                <a:spcPct val="95000"/>
              </a:lnSpc>
            </a:pPr>
            <a:r>
              <a:rPr lang="en-US" sz="1800">
                <a:sym typeface="Symbol" pitchFamily="18" charset="2"/>
              </a:rPr>
              <a:t>  1/m </a:t>
            </a:r>
            <a:r>
              <a:rPr lang="en-US" sz="1800">
                <a:sym typeface="Wingdings" pitchFamily="2" charset="2"/>
              </a:rPr>
              <a:t> As m</a:t>
            </a:r>
            <a:r>
              <a:rPr lang="en-US" sz="1800">
                <a:cs typeface="Times New Roman" pitchFamily="18" charset="0"/>
                <a:sym typeface="Wingdings" pitchFamily="2" charset="2"/>
              </a:rPr>
              <a:t>↓ (lighter particle)  </a:t>
            </a:r>
            <a:r>
              <a:rPr lang="en-US" sz="1800">
                <a:sym typeface="Symbol" pitchFamily="18" charset="2"/>
              </a:rPr>
              <a:t></a:t>
            </a:r>
            <a:r>
              <a:rPr lang="en-US" sz="1800">
                <a:cs typeface="Times New Roman" pitchFamily="18" charset="0"/>
                <a:sym typeface="Symbol" pitchFamily="18" charset="2"/>
              </a:rPr>
              <a:t></a:t>
            </a:r>
            <a:r>
              <a:rPr lang="en-US" sz="1800">
                <a:sym typeface="Wingdings" pitchFamily="2" charset="2"/>
              </a:rPr>
              <a:t> </a:t>
            </a:r>
          </a:p>
          <a:p>
            <a:pPr>
              <a:lnSpc>
                <a:spcPct val="95000"/>
              </a:lnSpc>
            </a:pPr>
            <a:r>
              <a:rPr lang="en-US" sz="1800">
                <a:sym typeface="Symbol" pitchFamily="18" charset="2"/>
              </a:rPr>
              <a:t>  1/v </a:t>
            </a:r>
            <a:r>
              <a:rPr lang="en-US" sz="1800">
                <a:sym typeface="Wingdings" pitchFamily="2" charset="2"/>
              </a:rPr>
              <a:t> As v</a:t>
            </a:r>
            <a:r>
              <a:rPr lang="en-US" sz="1800">
                <a:cs typeface="Times New Roman" pitchFamily="18" charset="0"/>
                <a:sym typeface="Wingdings" pitchFamily="2" charset="2"/>
              </a:rPr>
              <a:t>↓</a:t>
            </a:r>
            <a:r>
              <a:rPr lang="en-US" sz="1800">
                <a:sym typeface="Wingdings" pitchFamily="2" charset="2"/>
              </a:rPr>
              <a:t> (particle velocity)  </a:t>
            </a:r>
            <a:r>
              <a:rPr lang="en-US" sz="1800">
                <a:sym typeface="Symbol" pitchFamily="18" charset="2"/>
              </a:rPr>
              <a:t></a:t>
            </a:r>
            <a:r>
              <a:rPr lang="en-US" sz="1800">
                <a:cs typeface="Times New Roman" pitchFamily="18" charset="0"/>
                <a:sym typeface="Symbol" pitchFamily="18" charset="2"/>
              </a:rPr>
              <a:t></a:t>
            </a:r>
            <a:r>
              <a:rPr lang="en-US" sz="1800">
                <a:sym typeface="Wingdings" pitchFamily="2" charset="2"/>
              </a:rPr>
              <a:t> </a:t>
            </a:r>
          </a:p>
          <a:p>
            <a:pPr>
              <a:lnSpc>
                <a:spcPct val="95000"/>
              </a:lnSpc>
            </a:pPr>
            <a:r>
              <a:rPr lang="en-US" sz="1800">
                <a:sym typeface="Wingdings" pitchFamily="2" charset="2"/>
              </a:rPr>
              <a:t>If v=</a:t>
            </a:r>
            <a:r>
              <a:rPr lang="en-US" sz="1800">
                <a:sym typeface="Symbol" pitchFamily="18" charset="2"/>
              </a:rPr>
              <a:t> </a:t>
            </a:r>
            <a:r>
              <a:rPr lang="en-US" sz="1800">
                <a:sym typeface="Wingdings" pitchFamily="2" charset="2"/>
              </a:rPr>
              <a:t> </a:t>
            </a:r>
            <a:r>
              <a:rPr lang="en-US" sz="1800">
                <a:sym typeface="Symbol" pitchFamily="18" charset="2"/>
              </a:rPr>
              <a:t>=0 </a:t>
            </a:r>
            <a:r>
              <a:rPr lang="en-US" sz="1800">
                <a:sym typeface="Wingdings" pitchFamily="2" charset="2"/>
              </a:rPr>
              <a:t> finite velocity for matter waves </a:t>
            </a:r>
            <a:endParaRPr lang="en-US" sz="1800">
              <a:sym typeface="Symbol" pitchFamily="18" charset="2"/>
            </a:endParaRPr>
          </a:p>
          <a:p>
            <a:pPr>
              <a:lnSpc>
                <a:spcPct val="95000"/>
              </a:lnSpc>
            </a:pPr>
            <a:r>
              <a:rPr lang="en-US" sz="1800">
                <a:sym typeface="Symbol" pitchFamily="18" charset="2"/>
              </a:rPr>
              <a:t>If v=0 </a:t>
            </a:r>
            <a:r>
              <a:rPr lang="en-US" sz="1800">
                <a:sym typeface="Wingdings" pitchFamily="2" charset="2"/>
              </a:rPr>
              <a:t> </a:t>
            </a:r>
            <a:r>
              <a:rPr lang="en-US" sz="1800">
                <a:sym typeface="Symbol" pitchFamily="18" charset="2"/>
              </a:rPr>
              <a:t>=  </a:t>
            </a:r>
            <a:r>
              <a:rPr lang="en-US" sz="1800">
                <a:sym typeface="Wingdings" pitchFamily="2" charset="2"/>
              </a:rPr>
              <a:t> finite velocity for matter waves</a:t>
            </a:r>
          </a:p>
          <a:p>
            <a:pPr>
              <a:lnSpc>
                <a:spcPct val="95000"/>
              </a:lnSpc>
            </a:pPr>
            <a:r>
              <a:rPr lang="en-US" sz="1800">
                <a:sym typeface="Wingdings" pitchFamily="2" charset="2"/>
              </a:rPr>
              <a:t>Matter waves are different than em waves associated with particle </a:t>
            </a:r>
          </a:p>
          <a:p>
            <a:pPr>
              <a:lnSpc>
                <a:spcPct val="95000"/>
              </a:lnSpc>
            </a:pPr>
            <a:r>
              <a:rPr lang="en-US" sz="1800">
                <a:sym typeface="Symbol" pitchFamily="18" charset="2"/>
              </a:rPr>
              <a:t> is independent of charge of particle</a:t>
            </a:r>
          </a:p>
          <a:p>
            <a:pPr>
              <a:lnSpc>
                <a:spcPct val="95000"/>
              </a:lnSpc>
            </a:pPr>
            <a:r>
              <a:rPr lang="en-US" sz="1800">
                <a:sym typeface="Symbol" pitchFamily="18" charset="2"/>
              </a:rPr>
              <a:t>Velocity of matter waves depends on velocity of particle generating it</a:t>
            </a:r>
          </a:p>
          <a:p>
            <a:pPr>
              <a:lnSpc>
                <a:spcPct val="95000"/>
              </a:lnSpc>
            </a:pPr>
            <a:r>
              <a:rPr lang="en-US" sz="1800">
                <a:sym typeface="Symbol" pitchFamily="18" charset="2"/>
              </a:rPr>
              <a:t>Matter wave spread out in space and </a:t>
            </a:r>
            <a:r>
              <a:rPr lang="en-US" sz="1800">
                <a:sym typeface="Wingdings" pitchFamily="2" charset="2"/>
              </a:rPr>
              <a:t>not localized at a point  introduces uncertainty in the position of the particle</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sz="2800"/>
              <a:t>Heisenberg’s Uncertainty Principle</a:t>
            </a:r>
          </a:p>
        </p:txBody>
      </p:sp>
      <p:sp>
        <p:nvSpPr>
          <p:cNvPr id="43011" name="Rectangle 3"/>
          <p:cNvSpPr>
            <a:spLocks noGrp="1" noChangeArrowheads="1"/>
          </p:cNvSpPr>
          <p:nvPr>
            <p:ph type="body" idx="1"/>
          </p:nvPr>
        </p:nvSpPr>
        <p:spPr>
          <a:xfrm>
            <a:off x="533400" y="998538"/>
            <a:ext cx="4191000" cy="3725862"/>
          </a:xfrm>
        </p:spPr>
        <p:txBody>
          <a:bodyPr/>
          <a:lstStyle/>
          <a:p>
            <a:pPr>
              <a:lnSpc>
                <a:spcPct val="80000"/>
              </a:lnSpc>
            </a:pPr>
            <a:r>
              <a:rPr lang="en-US" sz="1800"/>
              <a:t>The position and momentum of a particle cannot be simultaneously measured with arbitrarily high precision</a:t>
            </a:r>
          </a:p>
          <a:p>
            <a:pPr>
              <a:lnSpc>
                <a:spcPct val="80000"/>
              </a:lnSpc>
            </a:pPr>
            <a:r>
              <a:rPr lang="en-US" sz="1800"/>
              <a:t>Even with perfect instruments and technique, the uncertainty is inherent in the nature of things</a:t>
            </a:r>
          </a:p>
          <a:p>
            <a:pPr>
              <a:lnSpc>
                <a:spcPct val="80000"/>
              </a:lnSpc>
            </a:pPr>
            <a:r>
              <a:rPr lang="en-US" sz="1800"/>
              <a:t>At the size of atomic dimensions </a:t>
            </a:r>
          </a:p>
          <a:p>
            <a:pPr lvl="1">
              <a:lnSpc>
                <a:spcPct val="80000"/>
              </a:lnSpc>
            </a:pPr>
            <a:r>
              <a:rPr lang="en-US" sz="1800"/>
              <a:t>particle isn’t like a hard sphere </a:t>
            </a:r>
          </a:p>
          <a:p>
            <a:pPr lvl="1">
              <a:lnSpc>
                <a:spcPct val="80000"/>
              </a:lnSpc>
            </a:pPr>
            <a:r>
              <a:rPr lang="en-US" sz="1800"/>
              <a:t>smaller the dimension, the more wave-like nature</a:t>
            </a:r>
          </a:p>
        </p:txBody>
      </p:sp>
      <p:pic>
        <p:nvPicPr>
          <p:cNvPr id="43017" name="Picture 9" descr="HUP1"/>
          <p:cNvPicPr>
            <a:picLocks noChangeAspect="1" noChangeArrowheads="1"/>
          </p:cNvPicPr>
          <p:nvPr/>
        </p:nvPicPr>
        <p:blipFill>
          <a:blip r:embed="rId3" cstate="print"/>
          <a:srcRect/>
          <a:stretch>
            <a:fillRect/>
          </a:stretch>
        </p:blipFill>
        <p:spPr bwMode="auto">
          <a:xfrm>
            <a:off x="4876800" y="990600"/>
            <a:ext cx="3641725" cy="3479800"/>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z="2800"/>
              <a:t>Heisenberg’s Uncertainty Principle</a:t>
            </a:r>
          </a:p>
        </p:txBody>
      </p:sp>
      <p:sp>
        <p:nvSpPr>
          <p:cNvPr id="45059" name="Text Box 3"/>
          <p:cNvSpPr txBox="1">
            <a:spLocks noChangeArrowheads="1"/>
          </p:cNvSpPr>
          <p:nvPr/>
        </p:nvSpPr>
        <p:spPr bwMode="auto">
          <a:xfrm>
            <a:off x="4114800" y="806450"/>
            <a:ext cx="4114800" cy="1190625"/>
          </a:xfrm>
          <a:prstGeom prst="rect">
            <a:avLst/>
          </a:prstGeom>
          <a:noFill/>
          <a:ln w="9525">
            <a:noFill/>
            <a:miter lim="800000"/>
            <a:headEnd/>
            <a:tailEnd/>
          </a:ln>
          <a:effectLst/>
        </p:spPr>
        <p:txBody>
          <a:bodyPr>
            <a:spAutoFit/>
          </a:bodyPr>
          <a:lstStyle/>
          <a:p>
            <a:r>
              <a:rPr lang="el-GR">
                <a:solidFill>
                  <a:srgbClr val="000000"/>
                </a:solidFill>
              </a:rPr>
              <a:t>λ</a:t>
            </a:r>
            <a:r>
              <a:rPr lang="en-US">
                <a:solidFill>
                  <a:srgbClr val="000000"/>
                </a:solidFill>
              </a:rPr>
              <a:t> is precisely known</a:t>
            </a:r>
          </a:p>
          <a:p>
            <a:r>
              <a:rPr lang="en-US">
                <a:solidFill>
                  <a:srgbClr val="000000"/>
                </a:solidFill>
                <a:sym typeface="Wingdings" pitchFamily="2" charset="2"/>
              </a:rPr>
              <a:t>- p= h/</a:t>
            </a:r>
            <a:r>
              <a:rPr lang="el-GR">
                <a:solidFill>
                  <a:srgbClr val="000000"/>
                </a:solidFill>
              </a:rPr>
              <a:t>λ</a:t>
            </a:r>
            <a:r>
              <a:rPr lang="en-US">
                <a:solidFill>
                  <a:srgbClr val="000000"/>
                </a:solidFill>
                <a:sym typeface="Wingdings" pitchFamily="2" charset="2"/>
              </a:rPr>
              <a:t> is precisely known</a:t>
            </a:r>
          </a:p>
          <a:p>
            <a:pPr>
              <a:buFont typeface="Wingdings" pitchFamily="2" charset="2"/>
              <a:buNone/>
            </a:pPr>
            <a:r>
              <a:rPr lang="en-US">
                <a:solidFill>
                  <a:srgbClr val="000000"/>
                </a:solidFill>
                <a:sym typeface="Wingdings" pitchFamily="2" charset="2"/>
              </a:rPr>
              <a:t>- x is unknown</a:t>
            </a:r>
          </a:p>
          <a:p>
            <a:pPr>
              <a:buFont typeface="Wingdings" pitchFamily="2" charset="2"/>
              <a:buNone/>
            </a:pPr>
            <a:r>
              <a:rPr lang="en-US">
                <a:solidFill>
                  <a:srgbClr val="000000"/>
                </a:solidFill>
                <a:sym typeface="Wingdings" pitchFamily="2" charset="2"/>
              </a:rPr>
              <a:t>- Uncertainty in position of particle</a:t>
            </a:r>
            <a:endParaRPr lang="en-GB">
              <a:solidFill>
                <a:srgbClr val="000000"/>
              </a:solidFill>
              <a:sym typeface="Wingdings" pitchFamily="2" charset="2"/>
            </a:endParaRPr>
          </a:p>
        </p:txBody>
      </p:sp>
      <p:sp>
        <p:nvSpPr>
          <p:cNvPr id="45060" name="Text Box 4"/>
          <p:cNvSpPr txBox="1">
            <a:spLocks noChangeArrowheads="1"/>
          </p:cNvSpPr>
          <p:nvPr/>
        </p:nvSpPr>
        <p:spPr bwMode="auto">
          <a:xfrm>
            <a:off x="4191000" y="2743200"/>
            <a:ext cx="4038600" cy="2014538"/>
          </a:xfrm>
          <a:prstGeom prst="rect">
            <a:avLst/>
          </a:prstGeom>
          <a:noFill/>
          <a:ln w="9525">
            <a:noFill/>
            <a:miter lim="800000"/>
            <a:headEnd/>
            <a:tailEnd/>
          </a:ln>
          <a:effectLst/>
        </p:spPr>
        <p:txBody>
          <a:bodyPr>
            <a:spAutoFit/>
          </a:bodyPr>
          <a:lstStyle/>
          <a:p>
            <a:r>
              <a:rPr lang="en-US">
                <a:solidFill>
                  <a:srgbClr val="000000"/>
                </a:solidFill>
              </a:rPr>
              <a:t>Position is precise </a:t>
            </a:r>
          </a:p>
          <a:p>
            <a:r>
              <a:rPr lang="en-US">
                <a:solidFill>
                  <a:srgbClr val="000000"/>
                </a:solidFill>
                <a:sym typeface="Wingdings" pitchFamily="2" charset="2"/>
              </a:rPr>
              <a:t>- x is precise </a:t>
            </a:r>
          </a:p>
          <a:p>
            <a:r>
              <a:rPr lang="en-US">
                <a:solidFill>
                  <a:srgbClr val="000000"/>
                </a:solidFill>
                <a:sym typeface="Wingdings" pitchFamily="2" charset="2"/>
              </a:rPr>
              <a:t>- But, as resultant wave is  </a:t>
            </a:r>
          </a:p>
          <a:p>
            <a:r>
              <a:rPr lang="en-US">
                <a:solidFill>
                  <a:srgbClr val="000000"/>
                </a:solidFill>
                <a:sym typeface="Wingdings" pitchFamily="2" charset="2"/>
              </a:rPr>
              <a:t>  superposition of many  </a:t>
            </a:r>
          </a:p>
          <a:p>
            <a:r>
              <a:rPr lang="en-US">
                <a:solidFill>
                  <a:srgbClr val="000000"/>
                </a:solidFill>
                <a:sym typeface="Wingdings" pitchFamily="2" charset="2"/>
              </a:rPr>
              <a:t>  waves, uncertainty in</a:t>
            </a:r>
          </a:p>
          <a:p>
            <a:r>
              <a:rPr lang="en-US">
                <a:solidFill>
                  <a:srgbClr val="000000"/>
                </a:solidFill>
                <a:sym typeface="Wingdings" pitchFamily="2" charset="2"/>
              </a:rPr>
              <a:t>  wavelength</a:t>
            </a:r>
          </a:p>
          <a:p>
            <a:r>
              <a:rPr lang="en-US">
                <a:solidFill>
                  <a:srgbClr val="000000"/>
                </a:solidFill>
                <a:sym typeface="Wingdings" pitchFamily="2" charset="2"/>
              </a:rPr>
              <a:t>- Introduces uncertainty in momentum</a:t>
            </a:r>
            <a:endParaRPr lang="en-GB">
              <a:solidFill>
                <a:srgbClr val="000000"/>
              </a:solidFill>
              <a:sym typeface="Wingdings" pitchFamily="2" charset="2"/>
            </a:endParaRPr>
          </a:p>
        </p:txBody>
      </p:sp>
      <p:pic>
        <p:nvPicPr>
          <p:cNvPr id="45061" name="Picture 5"/>
          <p:cNvPicPr>
            <a:picLocks noChangeAspect="1" noChangeArrowheads="1"/>
          </p:cNvPicPr>
          <p:nvPr/>
        </p:nvPicPr>
        <p:blipFill>
          <a:blip r:embed="rId3" cstate="print"/>
          <a:srcRect/>
          <a:stretch>
            <a:fillRect/>
          </a:stretch>
        </p:blipFill>
        <p:spPr bwMode="auto">
          <a:xfrm>
            <a:off x="733425" y="838200"/>
            <a:ext cx="2009775" cy="400050"/>
          </a:xfrm>
          <a:prstGeom prst="rect">
            <a:avLst/>
          </a:prstGeom>
          <a:noFill/>
        </p:spPr>
      </p:pic>
      <p:sp>
        <p:nvSpPr>
          <p:cNvPr id="45062" name="Line 6"/>
          <p:cNvSpPr>
            <a:spLocks noChangeShapeType="1"/>
          </p:cNvSpPr>
          <p:nvPr/>
        </p:nvSpPr>
        <p:spPr bwMode="auto">
          <a:xfrm>
            <a:off x="1141413" y="1141413"/>
            <a:ext cx="155575" cy="384175"/>
          </a:xfrm>
          <a:prstGeom prst="line">
            <a:avLst/>
          </a:prstGeom>
          <a:noFill/>
          <a:ln w="9525">
            <a:solidFill>
              <a:srgbClr val="003300"/>
            </a:solidFill>
            <a:round/>
            <a:headEnd/>
            <a:tailEnd/>
          </a:ln>
          <a:effectLst/>
        </p:spPr>
        <p:txBody>
          <a:bodyPr/>
          <a:lstStyle/>
          <a:p>
            <a:endParaRPr lang="en-US"/>
          </a:p>
        </p:txBody>
      </p:sp>
      <p:sp>
        <p:nvSpPr>
          <p:cNvPr id="45063" name="Line 7"/>
          <p:cNvSpPr>
            <a:spLocks noChangeShapeType="1"/>
          </p:cNvSpPr>
          <p:nvPr/>
        </p:nvSpPr>
        <p:spPr bwMode="auto">
          <a:xfrm>
            <a:off x="1371600" y="1143000"/>
            <a:ext cx="0" cy="381000"/>
          </a:xfrm>
          <a:prstGeom prst="line">
            <a:avLst/>
          </a:prstGeom>
          <a:noFill/>
          <a:ln w="9525">
            <a:solidFill>
              <a:srgbClr val="003300"/>
            </a:solidFill>
            <a:round/>
            <a:headEnd/>
            <a:tailEnd/>
          </a:ln>
          <a:effectLst/>
        </p:spPr>
        <p:txBody>
          <a:bodyPr/>
          <a:lstStyle/>
          <a:p>
            <a:endParaRPr lang="en-US"/>
          </a:p>
        </p:txBody>
      </p:sp>
      <p:sp>
        <p:nvSpPr>
          <p:cNvPr id="45064" name="Line 8"/>
          <p:cNvSpPr>
            <a:spLocks noChangeShapeType="1"/>
          </p:cNvSpPr>
          <p:nvPr/>
        </p:nvSpPr>
        <p:spPr bwMode="auto">
          <a:xfrm flipH="1">
            <a:off x="1600200" y="1143000"/>
            <a:ext cx="76200" cy="304800"/>
          </a:xfrm>
          <a:prstGeom prst="line">
            <a:avLst/>
          </a:prstGeom>
          <a:noFill/>
          <a:ln w="9525">
            <a:solidFill>
              <a:srgbClr val="003300"/>
            </a:solidFill>
            <a:round/>
            <a:headEnd/>
            <a:tailEnd/>
          </a:ln>
          <a:effectLst/>
        </p:spPr>
        <p:txBody>
          <a:bodyPr/>
          <a:lstStyle/>
          <a:p>
            <a:endParaRPr lang="en-US"/>
          </a:p>
        </p:txBody>
      </p:sp>
      <p:sp>
        <p:nvSpPr>
          <p:cNvPr id="45065" name="Line 9"/>
          <p:cNvSpPr>
            <a:spLocks noChangeShapeType="1"/>
          </p:cNvSpPr>
          <p:nvPr/>
        </p:nvSpPr>
        <p:spPr bwMode="auto">
          <a:xfrm flipH="1">
            <a:off x="1752600" y="1143000"/>
            <a:ext cx="152400" cy="381000"/>
          </a:xfrm>
          <a:prstGeom prst="line">
            <a:avLst/>
          </a:prstGeom>
          <a:noFill/>
          <a:ln w="9525">
            <a:solidFill>
              <a:srgbClr val="003300"/>
            </a:solidFill>
            <a:round/>
            <a:headEnd/>
            <a:tailEnd/>
          </a:ln>
          <a:effectLst/>
        </p:spPr>
        <p:txBody>
          <a:bodyPr/>
          <a:lstStyle/>
          <a:p>
            <a:endParaRPr lang="en-US"/>
          </a:p>
        </p:txBody>
      </p:sp>
      <p:sp>
        <p:nvSpPr>
          <p:cNvPr id="45066" name="Line 10"/>
          <p:cNvSpPr>
            <a:spLocks noChangeShapeType="1"/>
          </p:cNvSpPr>
          <p:nvPr/>
        </p:nvSpPr>
        <p:spPr bwMode="auto">
          <a:xfrm flipH="1">
            <a:off x="1905000" y="1143000"/>
            <a:ext cx="304800" cy="381000"/>
          </a:xfrm>
          <a:prstGeom prst="line">
            <a:avLst/>
          </a:prstGeom>
          <a:noFill/>
          <a:ln w="9525">
            <a:solidFill>
              <a:srgbClr val="003300"/>
            </a:solidFill>
            <a:round/>
            <a:headEnd/>
            <a:tailEnd/>
          </a:ln>
          <a:effectLst/>
        </p:spPr>
        <p:txBody>
          <a:bodyPr/>
          <a:lstStyle/>
          <a:p>
            <a:endParaRPr lang="en-US"/>
          </a:p>
        </p:txBody>
      </p:sp>
      <p:sp>
        <p:nvSpPr>
          <p:cNvPr id="45067" name="Line 11"/>
          <p:cNvSpPr>
            <a:spLocks noChangeShapeType="1"/>
          </p:cNvSpPr>
          <p:nvPr/>
        </p:nvSpPr>
        <p:spPr bwMode="auto">
          <a:xfrm flipH="1">
            <a:off x="2133600" y="1066800"/>
            <a:ext cx="381000" cy="533400"/>
          </a:xfrm>
          <a:prstGeom prst="line">
            <a:avLst/>
          </a:prstGeom>
          <a:noFill/>
          <a:ln w="9525">
            <a:solidFill>
              <a:srgbClr val="003300"/>
            </a:solidFill>
            <a:round/>
            <a:headEnd/>
            <a:tailEnd/>
          </a:ln>
          <a:effectLst/>
        </p:spPr>
        <p:txBody>
          <a:bodyPr/>
          <a:lstStyle/>
          <a:p>
            <a:endParaRPr lang="en-US"/>
          </a:p>
        </p:txBody>
      </p:sp>
      <p:sp>
        <p:nvSpPr>
          <p:cNvPr id="45068" name="Text Box 12"/>
          <p:cNvSpPr txBox="1">
            <a:spLocks noChangeArrowheads="1"/>
          </p:cNvSpPr>
          <p:nvPr/>
        </p:nvSpPr>
        <p:spPr bwMode="auto">
          <a:xfrm>
            <a:off x="304800" y="1584325"/>
            <a:ext cx="3130550" cy="336550"/>
          </a:xfrm>
          <a:prstGeom prst="rect">
            <a:avLst/>
          </a:prstGeom>
          <a:noFill/>
          <a:ln w="9525">
            <a:noFill/>
            <a:miter lim="800000"/>
            <a:headEnd/>
            <a:tailEnd/>
          </a:ln>
          <a:effectLst/>
        </p:spPr>
        <p:txBody>
          <a:bodyPr wrap="none">
            <a:spAutoFit/>
          </a:bodyPr>
          <a:lstStyle/>
          <a:p>
            <a:r>
              <a:rPr lang="en-US" sz="1600">
                <a:solidFill>
                  <a:srgbClr val="000000"/>
                </a:solidFill>
              </a:rPr>
              <a:t>Probable positions of the particle</a:t>
            </a:r>
          </a:p>
        </p:txBody>
      </p:sp>
      <p:pic>
        <p:nvPicPr>
          <p:cNvPr id="45069" name="Picture 13"/>
          <p:cNvPicPr>
            <a:picLocks noChangeAspect="1" noChangeArrowheads="1"/>
          </p:cNvPicPr>
          <p:nvPr/>
        </p:nvPicPr>
        <p:blipFill>
          <a:blip r:embed="rId4" cstate="print"/>
          <a:srcRect/>
          <a:stretch>
            <a:fillRect/>
          </a:stretch>
        </p:blipFill>
        <p:spPr bwMode="auto">
          <a:xfrm>
            <a:off x="762000" y="2743200"/>
            <a:ext cx="2143125" cy="1047750"/>
          </a:xfrm>
          <a:prstGeom prst="rect">
            <a:avLst/>
          </a:prstGeom>
          <a:noFill/>
        </p:spPr>
      </p:pic>
      <p:sp>
        <p:nvSpPr>
          <p:cNvPr id="45070" name="Text Box 14"/>
          <p:cNvSpPr txBox="1">
            <a:spLocks noChangeArrowheads="1"/>
          </p:cNvSpPr>
          <p:nvPr/>
        </p:nvSpPr>
        <p:spPr bwMode="auto">
          <a:xfrm>
            <a:off x="304800" y="4006850"/>
            <a:ext cx="3505200" cy="336550"/>
          </a:xfrm>
          <a:prstGeom prst="rect">
            <a:avLst/>
          </a:prstGeom>
          <a:noFill/>
          <a:ln w="9525">
            <a:noFill/>
            <a:miter lim="800000"/>
            <a:headEnd/>
            <a:tailEnd/>
          </a:ln>
          <a:effectLst/>
        </p:spPr>
        <p:txBody>
          <a:bodyPr wrap="none">
            <a:spAutoFit/>
          </a:bodyPr>
          <a:lstStyle/>
          <a:p>
            <a:r>
              <a:rPr lang="en-US" sz="1600">
                <a:solidFill>
                  <a:srgbClr val="000000"/>
                </a:solidFill>
              </a:rPr>
              <a:t>Most probable position of the particle</a:t>
            </a:r>
          </a:p>
        </p:txBody>
      </p:sp>
      <p:sp>
        <p:nvSpPr>
          <p:cNvPr id="45071" name="Line 15"/>
          <p:cNvSpPr>
            <a:spLocks noChangeShapeType="1"/>
          </p:cNvSpPr>
          <p:nvPr/>
        </p:nvSpPr>
        <p:spPr bwMode="auto">
          <a:xfrm>
            <a:off x="2362200" y="3352800"/>
            <a:ext cx="0" cy="609600"/>
          </a:xfrm>
          <a:prstGeom prst="line">
            <a:avLst/>
          </a:prstGeom>
          <a:noFill/>
          <a:ln w="9525">
            <a:solidFill>
              <a:srgbClr val="003300"/>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sz="2400"/>
              <a:t>HUP: Illustration by diffraction at single slit</a:t>
            </a:r>
          </a:p>
        </p:txBody>
      </p:sp>
      <p:pic>
        <p:nvPicPr>
          <p:cNvPr id="49155" name="Picture 3"/>
          <p:cNvPicPr>
            <a:picLocks noChangeAspect="1" noChangeArrowheads="1"/>
          </p:cNvPicPr>
          <p:nvPr/>
        </p:nvPicPr>
        <p:blipFill>
          <a:blip r:embed="rId4" cstate="print"/>
          <a:srcRect/>
          <a:stretch>
            <a:fillRect/>
          </a:stretch>
        </p:blipFill>
        <p:spPr bwMode="auto">
          <a:xfrm>
            <a:off x="3505200" y="914400"/>
            <a:ext cx="5638800" cy="3911600"/>
          </a:xfrm>
          <a:prstGeom prst="rect">
            <a:avLst/>
          </a:prstGeom>
          <a:noFill/>
          <a:ln w="9525">
            <a:noFill/>
            <a:miter lim="800000"/>
            <a:headEnd/>
            <a:tailEnd/>
          </a:ln>
          <a:effectLst/>
        </p:spPr>
      </p:pic>
      <p:graphicFrame>
        <p:nvGraphicFramePr>
          <p:cNvPr id="49156" name="Object 4"/>
          <p:cNvGraphicFramePr>
            <a:graphicFrameLocks noChangeAspect="1"/>
          </p:cNvGraphicFramePr>
          <p:nvPr/>
        </p:nvGraphicFramePr>
        <p:xfrm>
          <a:off x="0" y="939800"/>
          <a:ext cx="3429000" cy="1836738"/>
        </p:xfrm>
        <a:graphic>
          <a:graphicData uri="http://schemas.openxmlformats.org/presentationml/2006/ole">
            <mc:AlternateContent xmlns:mc="http://schemas.openxmlformats.org/markup-compatibility/2006">
              <mc:Choice xmlns:v="urn:schemas-microsoft-com:vml" Requires="v">
                <p:oleObj spid="_x0000_s94220" name="Bitmap Image" r:id="rId5" imgW="3629532" imgH="1943371" progId="PBrush">
                  <p:embed/>
                </p:oleObj>
              </mc:Choice>
              <mc:Fallback>
                <p:oleObj name="Bitmap Image" r:id="rId5" imgW="3629532" imgH="1943371" progId="PBrush">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939800"/>
                        <a:ext cx="3429000" cy="183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2800"/>
              <a:t>HUP: An e</a:t>
            </a:r>
            <a:r>
              <a:rPr lang="en-US" sz="2800" baseline="30000"/>
              <a:t>-</a:t>
            </a:r>
            <a:r>
              <a:rPr lang="en-US" sz="2800"/>
              <a:t> cannot sustain inside nucleus</a:t>
            </a:r>
          </a:p>
        </p:txBody>
      </p:sp>
      <p:pic>
        <p:nvPicPr>
          <p:cNvPr id="51203" name="Picture 3"/>
          <p:cNvPicPr>
            <a:picLocks noChangeAspect="1" noChangeArrowheads="1"/>
          </p:cNvPicPr>
          <p:nvPr/>
        </p:nvPicPr>
        <p:blipFill>
          <a:blip r:embed="rId3" cstate="print"/>
          <a:srcRect/>
          <a:stretch>
            <a:fillRect/>
          </a:stretch>
        </p:blipFill>
        <p:spPr bwMode="auto">
          <a:xfrm>
            <a:off x="1295400" y="914400"/>
            <a:ext cx="5334000" cy="25971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381000" y="2362200"/>
            <a:ext cx="6400800" cy="1752600"/>
          </a:xfrm>
        </p:spPr>
        <p:txBody>
          <a:bodyPr/>
          <a:lstStyle/>
          <a:p>
            <a:r>
              <a:rPr lang="en-US" i="1"/>
              <a:t>An introduction to</a:t>
            </a:r>
            <a:r>
              <a:rPr lang="en-US"/>
              <a:t> </a:t>
            </a:r>
          </a:p>
          <a:p>
            <a:r>
              <a:rPr lang="en-US" b="1"/>
              <a:t>Quantum Mechanics</a:t>
            </a:r>
          </a:p>
        </p:txBody>
      </p:sp>
      <p:sp>
        <p:nvSpPr>
          <p:cNvPr id="2052" name="Rectangle 4"/>
          <p:cNvSpPr>
            <a:spLocks noGrp="1" noChangeArrowheads="1"/>
          </p:cNvSpPr>
          <p:nvPr>
            <p:ph type="ctrTitle"/>
          </p:nvPr>
        </p:nvSpPr>
        <p:spPr/>
        <p:txBody>
          <a:bodyPr/>
          <a:lstStyle/>
          <a:p>
            <a:r>
              <a:rPr lang="en-US" sz="3200"/>
              <a:t>Wave Equations</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a:t>Classical Mechanics</a:t>
            </a:r>
          </a:p>
        </p:txBody>
      </p:sp>
      <p:sp>
        <p:nvSpPr>
          <p:cNvPr id="3075" name="Rectangle 3"/>
          <p:cNvSpPr>
            <a:spLocks noGrp="1" noChangeArrowheads="1"/>
          </p:cNvSpPr>
          <p:nvPr>
            <p:ph type="body" idx="1"/>
          </p:nvPr>
        </p:nvSpPr>
        <p:spPr>
          <a:xfrm>
            <a:off x="457200" y="838200"/>
            <a:ext cx="7772400" cy="4068763"/>
          </a:xfrm>
        </p:spPr>
        <p:txBody>
          <a:bodyPr/>
          <a:lstStyle/>
          <a:p>
            <a:pPr>
              <a:lnSpc>
                <a:spcPct val="80000"/>
              </a:lnSpc>
            </a:pPr>
            <a:r>
              <a:rPr lang="en-US" sz="2000"/>
              <a:t>What is classical mechanics? </a:t>
            </a:r>
          </a:p>
          <a:p>
            <a:pPr lvl="1">
              <a:lnSpc>
                <a:spcPct val="80000"/>
              </a:lnSpc>
            </a:pPr>
            <a:r>
              <a:rPr lang="en-US" sz="1800"/>
              <a:t>Formulated to explain the behavior of macroscopic objects</a:t>
            </a:r>
          </a:p>
          <a:p>
            <a:pPr lvl="1">
              <a:lnSpc>
                <a:spcPct val="80000"/>
              </a:lnSpc>
            </a:pPr>
            <a:r>
              <a:rPr lang="en-US" sz="1800"/>
              <a:t>Motion of macroscopic particles obeys Newton’s laws of motion</a:t>
            </a:r>
          </a:p>
          <a:p>
            <a:pPr lvl="1">
              <a:lnSpc>
                <a:spcPct val="80000"/>
              </a:lnSpc>
            </a:pPr>
            <a:r>
              <a:rPr lang="en-US" sz="1800"/>
              <a:t>State of a particle is defined by: Knowledge of the INITIAL STATE </a:t>
            </a:r>
          </a:p>
          <a:p>
            <a:pPr lvl="1">
              <a:lnSpc>
                <a:spcPct val="80000"/>
              </a:lnSpc>
            </a:pPr>
            <a:r>
              <a:rPr lang="en-US" sz="1800"/>
              <a:t>Requires knowledge of – forces, position and velocity</a:t>
            </a:r>
          </a:p>
          <a:p>
            <a:pPr lvl="1">
              <a:lnSpc>
                <a:spcPct val="80000"/>
              </a:lnSpc>
            </a:pPr>
            <a:r>
              <a:rPr lang="en-US" sz="1800"/>
              <a:t>Prediction of FUTURE states is possible</a:t>
            </a:r>
          </a:p>
          <a:p>
            <a:pPr lvl="1">
              <a:lnSpc>
                <a:spcPct val="80000"/>
              </a:lnSpc>
            </a:pPr>
            <a:endParaRPr lang="en-US" sz="1800"/>
          </a:p>
          <a:p>
            <a:pPr>
              <a:lnSpc>
                <a:spcPct val="80000"/>
              </a:lnSpc>
            </a:pPr>
            <a:r>
              <a:rPr lang="en-US" sz="2000"/>
              <a:t>Limitations of Classical Mechanics</a:t>
            </a:r>
          </a:p>
          <a:p>
            <a:pPr lvl="1">
              <a:lnSpc>
                <a:spcPct val="80000"/>
              </a:lnSpc>
            </a:pPr>
            <a:r>
              <a:rPr lang="en-US" sz="1800"/>
              <a:t>Theories could not explain black body radiations</a:t>
            </a:r>
          </a:p>
          <a:p>
            <a:pPr lvl="1">
              <a:lnSpc>
                <a:spcPct val="80000"/>
              </a:lnSpc>
            </a:pPr>
            <a:r>
              <a:rPr lang="en-US" sz="1800"/>
              <a:t>Could not explain photoelectric effect</a:t>
            </a:r>
          </a:p>
          <a:p>
            <a:pPr lvl="1">
              <a:lnSpc>
                <a:spcPct val="80000"/>
              </a:lnSpc>
            </a:pPr>
            <a:r>
              <a:rPr lang="en-US" sz="1800"/>
              <a:t>Could not explain diffraction patterns of particle beam</a:t>
            </a:r>
          </a:p>
          <a:p>
            <a:pPr>
              <a:lnSpc>
                <a:spcPct val="80000"/>
              </a:lnSpc>
            </a:pPr>
            <a:endParaRPr lang="en-US" sz="200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body" idx="1"/>
          </p:nvPr>
        </p:nvSpPr>
        <p:spPr>
          <a:xfrm>
            <a:off x="609600" y="914400"/>
            <a:ext cx="7772400" cy="3733800"/>
          </a:xfrm>
        </p:spPr>
        <p:txBody>
          <a:bodyPr/>
          <a:lstStyle/>
          <a:p>
            <a:pPr>
              <a:lnSpc>
                <a:spcPct val="90000"/>
              </a:lnSpc>
            </a:pPr>
            <a:r>
              <a:rPr lang="en-US" sz="2000"/>
              <a:t>Quantum mechanics (QM) </a:t>
            </a:r>
          </a:p>
          <a:p>
            <a:pPr lvl="1">
              <a:lnSpc>
                <a:spcPct val="90000"/>
              </a:lnSpc>
            </a:pPr>
            <a:r>
              <a:rPr lang="en-US" sz="1800"/>
              <a:t>Examples of microscopic systems: electrons, protons, nuclie, etc</a:t>
            </a:r>
          </a:p>
          <a:p>
            <a:pPr lvl="1">
              <a:lnSpc>
                <a:spcPct val="90000"/>
              </a:lnSpc>
            </a:pPr>
            <a:r>
              <a:rPr lang="en-US" sz="1800"/>
              <a:t>Microscopic system shows wave-particle duality</a:t>
            </a:r>
          </a:p>
          <a:p>
            <a:pPr lvl="1">
              <a:lnSpc>
                <a:spcPct val="90000"/>
              </a:lnSpc>
            </a:pPr>
            <a:r>
              <a:rPr lang="en-US" sz="1800"/>
              <a:t>QM is Mathematical framework for microscopic systems </a:t>
            </a:r>
          </a:p>
          <a:p>
            <a:pPr>
              <a:lnSpc>
                <a:spcPct val="90000"/>
              </a:lnSpc>
            </a:pPr>
            <a:r>
              <a:rPr lang="en-US" sz="2000"/>
              <a:t>Werner Heisenberg, Max Born and Pascual Jordon (1925)</a:t>
            </a:r>
          </a:p>
          <a:p>
            <a:pPr lvl="1">
              <a:lnSpc>
                <a:spcPct val="90000"/>
              </a:lnSpc>
            </a:pPr>
            <a:r>
              <a:rPr lang="en-US" sz="1800"/>
              <a:t>First mathematical formulation explaining discrete nature of light and matter </a:t>
            </a:r>
          </a:p>
          <a:p>
            <a:pPr lvl="1">
              <a:lnSpc>
                <a:spcPct val="90000"/>
              </a:lnSpc>
            </a:pPr>
            <a:r>
              <a:rPr lang="en-US" sz="1800"/>
              <a:t>Able to describe the behavior of microscopic particles </a:t>
            </a:r>
          </a:p>
          <a:p>
            <a:pPr>
              <a:lnSpc>
                <a:spcPct val="90000"/>
              </a:lnSpc>
            </a:pPr>
            <a:r>
              <a:rPr lang="en-US" sz="2000"/>
              <a:t>Erwin Schrödinger (1926)</a:t>
            </a:r>
          </a:p>
          <a:p>
            <a:pPr lvl="1">
              <a:lnSpc>
                <a:spcPct val="90000"/>
              </a:lnSpc>
            </a:pPr>
            <a:r>
              <a:rPr lang="en-US" sz="1800"/>
              <a:t>A new mathematical formulation of QM (~ to Newton’s 2nd law )</a:t>
            </a:r>
          </a:p>
          <a:p>
            <a:pPr lvl="1">
              <a:lnSpc>
                <a:spcPct val="90000"/>
              </a:lnSpc>
            </a:pPr>
            <a:r>
              <a:rPr lang="en-US" sz="1800"/>
              <a:t>Proposed a differential equation and its solution </a:t>
            </a:r>
          </a:p>
          <a:p>
            <a:pPr lvl="1">
              <a:lnSpc>
                <a:spcPct val="90000"/>
              </a:lnSpc>
            </a:pPr>
            <a:r>
              <a:rPr lang="en-US" sz="1800"/>
              <a:t>Able to predict behavior of microscopic particles</a:t>
            </a:r>
          </a:p>
        </p:txBody>
      </p:sp>
      <p:sp>
        <p:nvSpPr>
          <p:cNvPr id="4100" name="Rectangle 4"/>
          <p:cNvSpPr>
            <a:spLocks noGrp="1" noChangeArrowheads="1"/>
          </p:cNvSpPr>
          <p:nvPr>
            <p:ph type="title"/>
          </p:nvPr>
        </p:nvSpPr>
        <p:spPr/>
        <p:txBody>
          <a:bodyPr/>
          <a:lstStyle/>
          <a:p>
            <a:r>
              <a:rPr lang="en-US" sz="2800"/>
              <a:t>Quantum Mechanics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dirty="0"/>
              <a:t>Wave and Particle: </a:t>
            </a:r>
            <a:r>
              <a:rPr lang="en-US" dirty="0" smtClean="0"/>
              <a:t>Properties</a:t>
            </a:r>
            <a:endParaRPr lang="en-US" dirty="0"/>
          </a:p>
        </p:txBody>
      </p:sp>
      <p:sp>
        <p:nvSpPr>
          <p:cNvPr id="57353" name="Rectangle 9"/>
          <p:cNvSpPr>
            <a:spLocks noGrp="1" noChangeArrowheads="1"/>
          </p:cNvSpPr>
          <p:nvPr>
            <p:ph type="body" sz="half" idx="2"/>
          </p:nvPr>
        </p:nvSpPr>
        <p:spPr>
          <a:xfrm>
            <a:off x="4419600" y="3048000"/>
            <a:ext cx="3810000" cy="3200400"/>
          </a:xfrm>
        </p:spPr>
        <p:txBody>
          <a:bodyPr/>
          <a:lstStyle/>
          <a:p>
            <a:pPr>
              <a:lnSpc>
                <a:spcPct val="90000"/>
              </a:lnSpc>
            </a:pPr>
            <a:r>
              <a:rPr lang="en-US" sz="1600" dirty="0"/>
              <a:t>Localized in space and time</a:t>
            </a:r>
          </a:p>
          <a:p>
            <a:pPr>
              <a:lnSpc>
                <a:spcPct val="90000"/>
              </a:lnSpc>
            </a:pPr>
            <a:r>
              <a:rPr lang="en-US" sz="1600" dirty="0"/>
              <a:t>Cannot pass through each other</a:t>
            </a:r>
          </a:p>
          <a:p>
            <a:pPr>
              <a:lnSpc>
                <a:spcPct val="90000"/>
              </a:lnSpc>
            </a:pPr>
            <a:r>
              <a:rPr lang="en-US" sz="1600" dirty="0"/>
              <a:t>Identified by:</a:t>
            </a:r>
          </a:p>
          <a:p>
            <a:pPr lvl="1">
              <a:lnSpc>
                <a:spcPct val="90000"/>
              </a:lnSpc>
            </a:pPr>
            <a:r>
              <a:rPr lang="en-US" sz="1500" dirty="0"/>
              <a:t>Mass</a:t>
            </a:r>
          </a:p>
          <a:p>
            <a:pPr lvl="1">
              <a:lnSpc>
                <a:spcPct val="90000"/>
              </a:lnSpc>
            </a:pPr>
            <a:r>
              <a:rPr lang="en-US" sz="1500" dirty="0"/>
              <a:t>Momentum</a:t>
            </a:r>
          </a:p>
          <a:p>
            <a:pPr lvl="1">
              <a:lnSpc>
                <a:spcPct val="90000"/>
              </a:lnSpc>
            </a:pPr>
            <a:r>
              <a:rPr lang="en-US" sz="1500" dirty="0"/>
              <a:t>Kinetic energy</a:t>
            </a:r>
          </a:p>
          <a:p>
            <a:pPr lvl="1">
              <a:lnSpc>
                <a:spcPct val="90000"/>
              </a:lnSpc>
            </a:pPr>
            <a:r>
              <a:rPr lang="en-US" sz="1500" dirty="0"/>
              <a:t>Spin</a:t>
            </a:r>
          </a:p>
          <a:p>
            <a:pPr lvl="1">
              <a:lnSpc>
                <a:spcPct val="90000"/>
              </a:lnSpc>
            </a:pPr>
            <a:r>
              <a:rPr lang="en-US" sz="1500" dirty="0"/>
              <a:t>Electric charge</a:t>
            </a:r>
          </a:p>
        </p:txBody>
      </p:sp>
      <p:pic>
        <p:nvPicPr>
          <p:cNvPr id="57349" name="Picture 5" descr="super1"/>
          <p:cNvPicPr>
            <a:picLocks noChangeAspect="1" noChangeArrowheads="1"/>
          </p:cNvPicPr>
          <p:nvPr/>
        </p:nvPicPr>
        <p:blipFill>
          <a:blip r:embed="rId3" cstate="print"/>
          <a:srcRect/>
          <a:stretch>
            <a:fillRect/>
          </a:stretch>
        </p:blipFill>
        <p:spPr bwMode="auto">
          <a:xfrm>
            <a:off x="1143000" y="1219200"/>
            <a:ext cx="1981200" cy="1981200"/>
          </a:xfrm>
          <a:prstGeom prst="rect">
            <a:avLst/>
          </a:prstGeom>
          <a:noFill/>
        </p:spPr>
      </p:pic>
      <p:pic>
        <p:nvPicPr>
          <p:cNvPr id="57350" name="Picture 6" descr="cartruckcoll"/>
          <p:cNvPicPr>
            <a:picLocks noChangeAspect="1" noChangeArrowheads="1" noCrop="1"/>
          </p:cNvPicPr>
          <p:nvPr/>
        </p:nvPicPr>
        <p:blipFill>
          <a:blip r:embed="rId4" cstate="print"/>
          <a:srcRect/>
          <a:stretch>
            <a:fillRect/>
          </a:stretch>
        </p:blipFill>
        <p:spPr bwMode="auto">
          <a:xfrm>
            <a:off x="4343400" y="1219200"/>
            <a:ext cx="4267200" cy="1425575"/>
          </a:xfrm>
          <a:prstGeom prst="rect">
            <a:avLst/>
          </a:prstGeom>
          <a:noFill/>
        </p:spPr>
      </p:pic>
      <p:sp>
        <p:nvSpPr>
          <p:cNvPr id="57354" name="Rectangle 10"/>
          <p:cNvSpPr>
            <a:spLocks noGrp="1" noChangeArrowheads="1"/>
          </p:cNvSpPr>
          <p:nvPr>
            <p:ph type="body" sz="half" idx="1"/>
          </p:nvPr>
        </p:nvSpPr>
        <p:spPr>
          <a:xfrm>
            <a:off x="304800" y="3048000"/>
            <a:ext cx="3810000" cy="3124200"/>
          </a:xfrm>
        </p:spPr>
        <p:txBody>
          <a:bodyPr/>
          <a:lstStyle/>
          <a:p>
            <a:pPr>
              <a:lnSpc>
                <a:spcPct val="90000"/>
              </a:lnSpc>
            </a:pPr>
            <a:r>
              <a:rPr lang="en-US" sz="1600" dirty="0"/>
              <a:t>Spread in space (wavelength) and time (frequency)</a:t>
            </a:r>
          </a:p>
          <a:p>
            <a:pPr>
              <a:lnSpc>
                <a:spcPct val="90000"/>
              </a:lnSpc>
            </a:pPr>
            <a:r>
              <a:rPr lang="en-US" sz="1600" dirty="0"/>
              <a:t>Can be superimposed (pass through) on each other</a:t>
            </a:r>
          </a:p>
          <a:p>
            <a:pPr>
              <a:lnSpc>
                <a:spcPct val="90000"/>
              </a:lnSpc>
            </a:pPr>
            <a:r>
              <a:rPr lang="en-US" sz="1600" dirty="0"/>
              <a:t>Identified by:</a:t>
            </a:r>
          </a:p>
          <a:p>
            <a:pPr lvl="1">
              <a:lnSpc>
                <a:spcPct val="90000"/>
              </a:lnSpc>
            </a:pPr>
            <a:r>
              <a:rPr lang="en-US" sz="1500" dirty="0"/>
              <a:t>Wavelength,</a:t>
            </a:r>
          </a:p>
          <a:p>
            <a:pPr lvl="1">
              <a:lnSpc>
                <a:spcPct val="90000"/>
              </a:lnSpc>
            </a:pPr>
            <a:r>
              <a:rPr lang="en-US" sz="1500" dirty="0"/>
              <a:t>Frequency</a:t>
            </a:r>
          </a:p>
          <a:p>
            <a:pPr lvl="1">
              <a:lnSpc>
                <a:spcPct val="90000"/>
              </a:lnSpc>
            </a:pPr>
            <a:r>
              <a:rPr lang="en-US" sz="1500" dirty="0"/>
              <a:t>Amplitude</a:t>
            </a:r>
          </a:p>
          <a:p>
            <a:pPr lvl="1">
              <a:lnSpc>
                <a:spcPct val="90000"/>
              </a:lnSpc>
            </a:pPr>
            <a:r>
              <a:rPr lang="en-US" sz="1500" dirty="0"/>
              <a:t>Intensity</a:t>
            </a:r>
          </a:p>
          <a:p>
            <a:pPr lvl="1">
              <a:lnSpc>
                <a:spcPct val="90000"/>
              </a:lnSpc>
            </a:pPr>
            <a:r>
              <a:rPr lang="en-US" sz="1500" dirty="0"/>
              <a:t>Energy</a:t>
            </a:r>
          </a:p>
        </p:txBody>
      </p:sp>
      <p:sp>
        <p:nvSpPr>
          <p:cNvPr id="57355" name="Text Box 11"/>
          <p:cNvSpPr txBox="1">
            <a:spLocks noChangeArrowheads="1"/>
          </p:cNvSpPr>
          <p:nvPr/>
        </p:nvSpPr>
        <p:spPr bwMode="auto">
          <a:xfrm>
            <a:off x="1746250" y="798513"/>
            <a:ext cx="768350" cy="366712"/>
          </a:xfrm>
          <a:prstGeom prst="rect">
            <a:avLst/>
          </a:prstGeom>
          <a:noFill/>
          <a:ln w="12700">
            <a:noFill/>
            <a:miter lim="800000"/>
            <a:headEnd/>
            <a:tailEnd/>
          </a:ln>
          <a:effectLst/>
        </p:spPr>
        <p:txBody>
          <a:bodyPr wrap="none">
            <a:spAutoFit/>
          </a:bodyPr>
          <a:lstStyle/>
          <a:p>
            <a:r>
              <a:rPr lang="en-US">
                <a:solidFill>
                  <a:srgbClr val="000000"/>
                </a:solidFill>
              </a:rPr>
              <a:t>Wave</a:t>
            </a:r>
          </a:p>
        </p:txBody>
      </p:sp>
      <p:sp>
        <p:nvSpPr>
          <p:cNvPr id="57356" name="Text Box 12"/>
          <p:cNvSpPr txBox="1">
            <a:spLocks noChangeArrowheads="1"/>
          </p:cNvSpPr>
          <p:nvPr/>
        </p:nvSpPr>
        <p:spPr bwMode="auto">
          <a:xfrm>
            <a:off x="5867400" y="838200"/>
            <a:ext cx="946150" cy="366713"/>
          </a:xfrm>
          <a:prstGeom prst="rect">
            <a:avLst/>
          </a:prstGeom>
          <a:noFill/>
          <a:ln w="12700">
            <a:noFill/>
            <a:miter lim="800000"/>
            <a:headEnd/>
            <a:tailEnd/>
          </a:ln>
          <a:effectLst/>
        </p:spPr>
        <p:txBody>
          <a:bodyPr wrap="none">
            <a:spAutoFit/>
          </a:bodyPr>
          <a:lstStyle/>
          <a:p>
            <a:r>
              <a:rPr lang="en-US">
                <a:solidFill>
                  <a:srgbClr val="000000"/>
                </a:solidFill>
              </a:rPr>
              <a:t>Particle</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a:t>Schrödinger’s equation </a:t>
            </a:r>
          </a:p>
        </p:txBody>
      </p:sp>
      <p:sp>
        <p:nvSpPr>
          <p:cNvPr id="66563" name="Rectangle 3"/>
          <p:cNvSpPr>
            <a:spLocks noGrp="1" noChangeArrowheads="1"/>
          </p:cNvSpPr>
          <p:nvPr>
            <p:ph type="body" idx="1"/>
          </p:nvPr>
        </p:nvSpPr>
        <p:spPr>
          <a:xfrm>
            <a:off x="457200" y="838200"/>
            <a:ext cx="7848600" cy="2438400"/>
          </a:xfrm>
        </p:spPr>
        <p:txBody>
          <a:bodyPr/>
          <a:lstStyle/>
          <a:p>
            <a:pPr>
              <a:lnSpc>
                <a:spcPct val="90000"/>
              </a:lnSpc>
            </a:pPr>
            <a:r>
              <a:rPr lang="en-US" sz="1800"/>
              <a:t>Schr</a:t>
            </a:r>
            <a:r>
              <a:rPr lang="en-US" sz="1800">
                <a:cs typeface="Arial" charset="0"/>
              </a:rPr>
              <a:t>ö</a:t>
            </a:r>
            <a:r>
              <a:rPr lang="en-US" sz="1800"/>
              <a:t>dinger equation in QM </a:t>
            </a:r>
            <a:r>
              <a:rPr lang="en-US" sz="1800">
                <a:sym typeface="Symbol" pitchFamily="18" charset="2"/>
              </a:rPr>
              <a:t> Newton’s laws in CM</a:t>
            </a:r>
            <a:endParaRPr lang="en-US" sz="1800"/>
          </a:p>
          <a:p>
            <a:pPr>
              <a:lnSpc>
                <a:spcPct val="90000"/>
              </a:lnSpc>
            </a:pPr>
            <a:r>
              <a:rPr lang="en-US" sz="1800"/>
              <a:t>It predicts the future behavior of a dynamic system </a:t>
            </a:r>
          </a:p>
          <a:p>
            <a:pPr>
              <a:lnSpc>
                <a:spcPct val="90000"/>
              </a:lnSpc>
            </a:pPr>
            <a:r>
              <a:rPr lang="en-US" sz="1800"/>
              <a:t>It is a wave equation predicts the probability of events or outcome.</a:t>
            </a:r>
          </a:p>
          <a:p>
            <a:pPr>
              <a:lnSpc>
                <a:spcPct val="90000"/>
              </a:lnSpc>
            </a:pPr>
            <a:r>
              <a:rPr lang="en-US" sz="1800"/>
              <a:t>An operator acts upon the wavefunction to generate the evolution of the wavefunction in time and space </a:t>
            </a:r>
          </a:p>
          <a:p>
            <a:pPr>
              <a:lnSpc>
                <a:spcPct val="90000"/>
              </a:lnSpc>
            </a:pPr>
            <a:r>
              <a:rPr lang="en-US" sz="1800"/>
              <a:t>Schr</a:t>
            </a:r>
            <a:r>
              <a:rPr lang="en-US" sz="1800">
                <a:cs typeface="Arial" charset="0"/>
              </a:rPr>
              <a:t>ö</a:t>
            </a:r>
            <a:r>
              <a:rPr lang="en-US" sz="1800"/>
              <a:t>dinger equation predicts – atomic spectrum of hydrogen, energy levels of Plank’s oscillator, non-radiation of electrons in atom, shift in energy levels in a strong electric field, etc.  </a:t>
            </a:r>
          </a:p>
          <a:p>
            <a:pPr>
              <a:lnSpc>
                <a:spcPct val="90000"/>
              </a:lnSpc>
            </a:pPr>
            <a:endParaRPr lang="en-US" sz="1800"/>
          </a:p>
        </p:txBody>
      </p:sp>
      <p:pic>
        <p:nvPicPr>
          <p:cNvPr id="66564" name="Picture 4"/>
          <p:cNvPicPr>
            <a:picLocks noChangeAspect="1" noChangeArrowheads="1"/>
          </p:cNvPicPr>
          <p:nvPr/>
        </p:nvPicPr>
        <p:blipFill>
          <a:blip r:embed="rId3" cstate="print"/>
          <a:srcRect/>
          <a:stretch>
            <a:fillRect/>
          </a:stretch>
        </p:blipFill>
        <p:spPr bwMode="auto">
          <a:xfrm>
            <a:off x="1066800" y="3276600"/>
            <a:ext cx="6248400" cy="2498725"/>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sz="2800"/>
              <a:t>Schrödinger's Equations</a:t>
            </a:r>
          </a:p>
        </p:txBody>
      </p:sp>
      <p:sp>
        <p:nvSpPr>
          <p:cNvPr id="68613" name="Rectangle 5"/>
          <p:cNvSpPr>
            <a:spLocks noChangeArrowheads="1"/>
          </p:cNvSpPr>
          <p:nvPr/>
        </p:nvSpPr>
        <p:spPr bwMode="auto">
          <a:xfrm>
            <a:off x="0" y="3233738"/>
            <a:ext cx="9144000" cy="0"/>
          </a:xfrm>
          <a:prstGeom prst="rect">
            <a:avLst/>
          </a:prstGeom>
          <a:noFill/>
          <a:ln w="12700">
            <a:noFill/>
            <a:miter lim="800000"/>
            <a:headEnd/>
            <a:tailEnd/>
          </a:ln>
          <a:effectLst/>
        </p:spPr>
        <p:txBody>
          <a:bodyPr wrap="none" anchor="ctr">
            <a:spAutoFit/>
          </a:bodyPr>
          <a:lstStyle/>
          <a:p>
            <a:endParaRPr lang="en-US"/>
          </a:p>
        </p:txBody>
      </p:sp>
      <p:graphicFrame>
        <p:nvGraphicFramePr>
          <p:cNvPr id="68612" name="Object 4"/>
          <p:cNvGraphicFramePr>
            <a:graphicFrameLocks noChangeAspect="1"/>
          </p:cNvGraphicFramePr>
          <p:nvPr/>
        </p:nvGraphicFramePr>
        <p:xfrm>
          <a:off x="4800600" y="969963"/>
          <a:ext cx="3124200" cy="804862"/>
        </p:xfrm>
        <a:graphic>
          <a:graphicData uri="http://schemas.openxmlformats.org/presentationml/2006/ole">
            <mc:AlternateContent xmlns:mc="http://schemas.openxmlformats.org/markup-compatibility/2006">
              <mc:Choice xmlns:v="urn:schemas-microsoft-com:vml" Requires="v">
                <p:oleObj spid="_x0000_s68633" name="Equation" r:id="rId4" imgW="1511300" imgH="393700" progId="Equation.3">
                  <p:embed/>
                </p:oleObj>
              </mc:Choice>
              <mc:Fallback>
                <p:oleObj name="Equation" r:id="rId4" imgW="1511300" imgH="393700"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969963"/>
                        <a:ext cx="3124200" cy="804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8615" name="Rectangle 7"/>
          <p:cNvSpPr>
            <a:spLocks noChangeArrowheads="1"/>
          </p:cNvSpPr>
          <p:nvPr/>
        </p:nvSpPr>
        <p:spPr bwMode="auto">
          <a:xfrm>
            <a:off x="0" y="3219450"/>
            <a:ext cx="9144000" cy="0"/>
          </a:xfrm>
          <a:prstGeom prst="rect">
            <a:avLst/>
          </a:prstGeom>
          <a:noFill/>
          <a:ln w="12700">
            <a:noFill/>
            <a:miter lim="800000"/>
            <a:headEnd/>
            <a:tailEnd/>
          </a:ln>
          <a:effectLst/>
        </p:spPr>
        <p:txBody>
          <a:bodyPr wrap="none" anchor="ctr">
            <a:spAutoFit/>
          </a:bodyPr>
          <a:lstStyle/>
          <a:p>
            <a:endParaRPr lang="en-US"/>
          </a:p>
        </p:txBody>
      </p:sp>
      <p:graphicFrame>
        <p:nvGraphicFramePr>
          <p:cNvPr id="68614" name="Object 6"/>
          <p:cNvGraphicFramePr>
            <a:graphicFrameLocks noChangeAspect="1"/>
          </p:cNvGraphicFramePr>
          <p:nvPr/>
        </p:nvGraphicFramePr>
        <p:xfrm>
          <a:off x="4800600" y="2493963"/>
          <a:ext cx="3200400" cy="858837"/>
        </p:xfrm>
        <a:graphic>
          <a:graphicData uri="http://schemas.openxmlformats.org/presentationml/2006/ole">
            <mc:AlternateContent xmlns:mc="http://schemas.openxmlformats.org/markup-compatibility/2006">
              <mc:Choice xmlns:v="urn:schemas-microsoft-com:vml" Requires="v">
                <p:oleObj spid="_x0000_s68634" name="Equation" r:id="rId6" imgW="1562100" imgH="419100" progId="Equation.3">
                  <p:embed/>
                </p:oleObj>
              </mc:Choice>
              <mc:Fallback>
                <p:oleObj name="Equation" r:id="rId6" imgW="1562100" imgH="419100" progId="Equation.3">
                  <p:embed/>
                  <p:pic>
                    <p:nvPicPr>
                      <p:cNvPr id="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0600" y="2493963"/>
                        <a:ext cx="3200400" cy="858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8616" name="Text Box 8"/>
          <p:cNvSpPr txBox="1">
            <a:spLocks noChangeArrowheads="1"/>
          </p:cNvSpPr>
          <p:nvPr/>
        </p:nvSpPr>
        <p:spPr bwMode="auto">
          <a:xfrm>
            <a:off x="990600" y="1219200"/>
            <a:ext cx="2622550" cy="366713"/>
          </a:xfrm>
          <a:prstGeom prst="rect">
            <a:avLst/>
          </a:prstGeom>
          <a:noFill/>
          <a:ln w="12700">
            <a:noFill/>
            <a:miter lim="800000"/>
            <a:headEnd/>
            <a:tailEnd/>
          </a:ln>
          <a:effectLst/>
        </p:spPr>
        <p:txBody>
          <a:bodyPr wrap="none">
            <a:spAutoFit/>
          </a:bodyPr>
          <a:lstStyle/>
          <a:p>
            <a:r>
              <a:rPr lang="en-US">
                <a:solidFill>
                  <a:srgbClr val="000000"/>
                </a:solidFill>
              </a:rPr>
              <a:t>Time Independent Form</a:t>
            </a:r>
          </a:p>
        </p:txBody>
      </p:sp>
      <p:sp>
        <p:nvSpPr>
          <p:cNvPr id="68617" name="Text Box 9"/>
          <p:cNvSpPr txBox="1">
            <a:spLocks noChangeArrowheads="1"/>
          </p:cNvSpPr>
          <p:nvPr/>
        </p:nvSpPr>
        <p:spPr bwMode="auto">
          <a:xfrm>
            <a:off x="1143000" y="2819400"/>
            <a:ext cx="2470150" cy="366713"/>
          </a:xfrm>
          <a:prstGeom prst="rect">
            <a:avLst/>
          </a:prstGeom>
          <a:noFill/>
          <a:ln w="12700">
            <a:noFill/>
            <a:miter lim="800000"/>
            <a:headEnd/>
            <a:tailEnd/>
          </a:ln>
          <a:effectLst/>
        </p:spPr>
        <p:txBody>
          <a:bodyPr wrap="none">
            <a:spAutoFit/>
          </a:bodyPr>
          <a:lstStyle/>
          <a:p>
            <a:r>
              <a:rPr lang="en-US">
                <a:solidFill>
                  <a:srgbClr val="000000"/>
                </a:solidFill>
              </a:rPr>
              <a:t>Time Dependent Form</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sz="2800"/>
              <a:t>Physical Interpretation of </a:t>
            </a:r>
            <a:r>
              <a:rPr lang="en-US" sz="2800">
                <a:sym typeface="Symbol" pitchFamily="18" charset="2"/>
              </a:rPr>
              <a:t></a:t>
            </a:r>
            <a:r>
              <a:rPr lang="en-US" sz="2800"/>
              <a:t> and |</a:t>
            </a:r>
            <a:r>
              <a:rPr lang="en-US" sz="2800">
                <a:sym typeface="Symbol" pitchFamily="18" charset="2"/>
              </a:rPr>
              <a:t>|</a:t>
            </a:r>
            <a:r>
              <a:rPr lang="en-US" sz="2800" baseline="30000">
                <a:sym typeface="Symbol" pitchFamily="18" charset="2"/>
              </a:rPr>
              <a:t>2</a:t>
            </a:r>
          </a:p>
        </p:txBody>
      </p:sp>
      <p:sp>
        <p:nvSpPr>
          <p:cNvPr id="6147" name="Rectangle 3"/>
          <p:cNvSpPr>
            <a:spLocks noGrp="1" noChangeArrowheads="1"/>
          </p:cNvSpPr>
          <p:nvPr>
            <p:ph type="body" idx="1"/>
          </p:nvPr>
        </p:nvSpPr>
        <p:spPr>
          <a:xfrm>
            <a:off x="381000" y="838200"/>
            <a:ext cx="3886200" cy="4572000"/>
          </a:xfrm>
          <a:solidFill>
            <a:schemeClr val="bg2">
              <a:alpha val="20000"/>
            </a:schemeClr>
          </a:solidFill>
          <a:ln>
            <a:solidFill>
              <a:srgbClr val="000000"/>
            </a:solidFill>
          </a:ln>
        </p:spPr>
        <p:txBody>
          <a:bodyPr/>
          <a:lstStyle/>
          <a:p>
            <a:r>
              <a:rPr lang="en-US" sz="1600">
                <a:sym typeface="Symbol" pitchFamily="18" charset="2"/>
              </a:rPr>
              <a:t>A wave is produced only when something oscillates</a:t>
            </a:r>
          </a:p>
          <a:p>
            <a:r>
              <a:rPr lang="en-US" sz="1600">
                <a:sym typeface="Symbol" pitchFamily="18" charset="2"/>
              </a:rPr>
              <a:t>For light, something  em field, sound  pressure</a:t>
            </a:r>
          </a:p>
          <a:p>
            <a:r>
              <a:rPr lang="en-US" sz="1600">
                <a:sym typeface="Symbol" pitchFamily="18" charset="2"/>
              </a:rPr>
              <a:t>What oscillates to produce matter waves?</a:t>
            </a:r>
          </a:p>
          <a:p>
            <a:r>
              <a:rPr lang="en-US" sz="1600">
                <a:sym typeface="Symbol" pitchFamily="18" charset="2"/>
              </a:rPr>
              <a:t>Represent that quantity by a wave function  (analogous to y in displacement in string)</a:t>
            </a:r>
          </a:p>
          <a:p>
            <a:r>
              <a:rPr lang="en-US" sz="1600">
                <a:sym typeface="Symbol" pitchFamily="18" charset="2"/>
              </a:rPr>
              <a:t>  amplitude of matter wave</a:t>
            </a:r>
          </a:p>
          <a:p>
            <a:r>
              <a:rPr lang="en-US" sz="1600">
                <a:sym typeface="Symbol" pitchFamily="18" charset="2"/>
              </a:rPr>
              <a:t>A periodic change in  produces matter waves</a:t>
            </a:r>
          </a:p>
          <a:p>
            <a:r>
              <a:rPr lang="en-US" sz="1600">
                <a:sym typeface="Symbol" pitchFamily="18" charset="2"/>
              </a:rPr>
              <a:t> is function of position and time</a:t>
            </a:r>
          </a:p>
          <a:p>
            <a:pPr lvl="1"/>
            <a:r>
              <a:rPr lang="en-US" sz="1400">
                <a:sym typeface="Symbol" pitchFamily="18" charset="2"/>
              </a:rPr>
              <a:t>(x,y,z,t) = (q,t)</a:t>
            </a:r>
          </a:p>
          <a:p>
            <a:pPr lvl="1"/>
            <a:r>
              <a:rPr lang="en-US" sz="1400">
                <a:sym typeface="Symbol" pitchFamily="18" charset="2"/>
              </a:rPr>
              <a:t>For many particles, (q</a:t>
            </a:r>
            <a:r>
              <a:rPr lang="en-US" sz="1400" baseline="-25000">
                <a:sym typeface="Symbol" pitchFamily="18" charset="2"/>
              </a:rPr>
              <a:t>1</a:t>
            </a:r>
            <a:r>
              <a:rPr lang="en-US" sz="1400">
                <a:sym typeface="Symbol" pitchFamily="18" charset="2"/>
              </a:rPr>
              <a:t>,q</a:t>
            </a:r>
            <a:r>
              <a:rPr lang="en-US" sz="1400" baseline="-25000">
                <a:sym typeface="Symbol" pitchFamily="18" charset="2"/>
              </a:rPr>
              <a:t>2</a:t>
            </a:r>
            <a:r>
              <a:rPr lang="en-US" sz="1400">
                <a:sym typeface="Symbol" pitchFamily="18" charset="2"/>
              </a:rPr>
              <a:t>,…,t)</a:t>
            </a:r>
          </a:p>
          <a:p>
            <a:endParaRPr lang="en-US" sz="2000"/>
          </a:p>
        </p:txBody>
      </p:sp>
      <p:sp>
        <p:nvSpPr>
          <p:cNvPr id="6148" name="Rectangle 4"/>
          <p:cNvSpPr>
            <a:spLocks noChangeArrowheads="1"/>
          </p:cNvSpPr>
          <p:nvPr/>
        </p:nvSpPr>
        <p:spPr bwMode="auto">
          <a:xfrm>
            <a:off x="4572000" y="838200"/>
            <a:ext cx="4267200" cy="4572000"/>
          </a:xfrm>
          <a:prstGeom prst="rect">
            <a:avLst/>
          </a:prstGeom>
          <a:solidFill>
            <a:schemeClr val="bg2">
              <a:alpha val="20000"/>
            </a:schemeClr>
          </a:solidFill>
          <a:ln w="9525">
            <a:solidFill>
              <a:srgbClr val="000000"/>
            </a:solidFill>
            <a:miter lim="800000"/>
            <a:headEnd/>
            <a:tailEnd/>
          </a:ln>
          <a:effectLst/>
        </p:spPr>
        <p:txBody>
          <a:bodyPr/>
          <a:lstStyle/>
          <a:p>
            <a:pPr marL="342900" indent="-342900" eaLnBrk="1" hangingPunct="1">
              <a:spcBef>
                <a:spcPct val="20000"/>
              </a:spcBef>
              <a:buClr>
                <a:srgbClr val="000000"/>
              </a:buClr>
              <a:buFontTx/>
              <a:buChar char="•"/>
            </a:pPr>
            <a:r>
              <a:rPr lang="en-US" sz="1600">
                <a:solidFill>
                  <a:srgbClr val="000000"/>
                </a:solidFill>
                <a:latin typeface="Tahoma" pitchFamily="34" charset="0"/>
                <a:sym typeface="Symbol" pitchFamily="18" charset="2"/>
              </a:rPr>
              <a:t> </a:t>
            </a:r>
            <a:r>
              <a:rPr lang="en-US" sz="1600">
                <a:solidFill>
                  <a:srgbClr val="000000"/>
                </a:solidFill>
                <a:latin typeface="Tahoma" pitchFamily="34" charset="0"/>
                <a:sym typeface="Wingdings" pitchFamily="2" charset="2"/>
              </a:rPr>
              <a:t> related with probability of finding a particle at that space &amp; time</a:t>
            </a:r>
          </a:p>
          <a:p>
            <a:pPr marL="342900" indent="-342900" eaLnBrk="1" hangingPunct="1">
              <a:spcBef>
                <a:spcPct val="20000"/>
              </a:spcBef>
              <a:buClr>
                <a:srgbClr val="000000"/>
              </a:buClr>
              <a:buFontTx/>
              <a:buChar char="•"/>
            </a:pPr>
            <a:r>
              <a:rPr lang="en-US" sz="1600">
                <a:solidFill>
                  <a:srgbClr val="000000"/>
                </a:solidFill>
                <a:latin typeface="Tahoma" pitchFamily="34" charset="0"/>
                <a:sym typeface="Symbol" pitchFamily="18" charset="2"/>
              </a:rPr>
              <a:t>Greater the amplitude of matter wave greater is value of </a:t>
            </a:r>
          </a:p>
          <a:p>
            <a:pPr marL="342900" indent="-342900" eaLnBrk="1" hangingPunct="1">
              <a:spcBef>
                <a:spcPct val="20000"/>
              </a:spcBef>
              <a:buClr>
                <a:srgbClr val="000000"/>
              </a:buClr>
              <a:buFontTx/>
              <a:buChar char="•"/>
            </a:pPr>
            <a:r>
              <a:rPr lang="en-US" sz="1600">
                <a:solidFill>
                  <a:srgbClr val="000000"/>
                </a:solidFill>
                <a:latin typeface="Tahoma" pitchFamily="34" charset="0"/>
                <a:sym typeface="Symbol" pitchFamily="18" charset="2"/>
              </a:rPr>
              <a:t>Amplitude can be positive or negative</a:t>
            </a:r>
          </a:p>
          <a:p>
            <a:pPr marL="342900" indent="-342900" eaLnBrk="1" hangingPunct="1">
              <a:spcBef>
                <a:spcPct val="20000"/>
              </a:spcBef>
              <a:buClr>
                <a:srgbClr val="000000"/>
              </a:buClr>
              <a:buFontTx/>
              <a:buChar char="•"/>
            </a:pPr>
            <a:r>
              <a:rPr lang="en-US" sz="1600">
                <a:solidFill>
                  <a:srgbClr val="000000"/>
                </a:solidFill>
                <a:latin typeface="Tahoma" pitchFamily="34" charset="0"/>
                <a:sym typeface="Symbol" pitchFamily="18" charset="2"/>
              </a:rPr>
              <a:t>Negative amplitude </a:t>
            </a:r>
            <a:r>
              <a:rPr lang="en-US" sz="1600">
                <a:solidFill>
                  <a:srgbClr val="000000"/>
                </a:solidFill>
                <a:latin typeface="Tahoma" pitchFamily="34" charset="0"/>
                <a:sym typeface="Wingdings" pitchFamily="2" charset="2"/>
              </a:rPr>
              <a:t> negative probability </a:t>
            </a:r>
            <a:r>
              <a:rPr lang="en-US" sz="1600">
                <a:solidFill>
                  <a:srgbClr val="000000"/>
                </a:solidFill>
                <a:latin typeface="Tahoma" pitchFamily="34" charset="0"/>
                <a:sym typeface="Symbol" pitchFamily="18" charset="2"/>
              </a:rPr>
              <a:t>meaningless</a:t>
            </a:r>
          </a:p>
          <a:p>
            <a:pPr marL="342900" indent="-342900" eaLnBrk="1" hangingPunct="1">
              <a:spcBef>
                <a:spcPct val="20000"/>
              </a:spcBef>
              <a:buClr>
                <a:srgbClr val="000000"/>
              </a:buClr>
              <a:buFontTx/>
              <a:buChar char="•"/>
            </a:pPr>
            <a:r>
              <a:rPr lang="en-US" sz="1600">
                <a:solidFill>
                  <a:srgbClr val="000000"/>
                </a:solidFill>
                <a:latin typeface="Tahoma" pitchFamily="34" charset="0"/>
                <a:sym typeface="Symbol" pitchFamily="18" charset="2"/>
              </a:rPr>
              <a:t> is complex but ||</a:t>
            </a:r>
            <a:r>
              <a:rPr lang="en-US" sz="1600" baseline="30000">
                <a:solidFill>
                  <a:srgbClr val="000000"/>
                </a:solidFill>
                <a:latin typeface="Tahoma" pitchFamily="34" charset="0"/>
                <a:sym typeface="Symbol" pitchFamily="18" charset="2"/>
              </a:rPr>
              <a:t>2 </a:t>
            </a:r>
            <a:r>
              <a:rPr lang="en-US" sz="1600">
                <a:solidFill>
                  <a:srgbClr val="000000"/>
                </a:solidFill>
                <a:latin typeface="Tahoma" pitchFamily="34" charset="0"/>
                <a:sym typeface="Symbol" pitchFamily="18" charset="2"/>
              </a:rPr>
              <a:t>=  * is always real and positive</a:t>
            </a:r>
          </a:p>
          <a:p>
            <a:pPr marL="342900" indent="-342900" eaLnBrk="1" hangingPunct="1">
              <a:spcBef>
                <a:spcPct val="20000"/>
              </a:spcBef>
              <a:buClr>
                <a:srgbClr val="000000"/>
              </a:buClr>
              <a:buFontTx/>
              <a:buChar char="•"/>
            </a:pPr>
            <a:r>
              <a:rPr lang="en-US" sz="1600">
                <a:solidFill>
                  <a:srgbClr val="000000"/>
                </a:solidFill>
                <a:latin typeface="Tahoma" pitchFamily="34" charset="0"/>
                <a:sym typeface="Symbol" pitchFamily="18" charset="2"/>
              </a:rPr>
              <a:t>||</a:t>
            </a:r>
            <a:r>
              <a:rPr lang="en-US" sz="1600" baseline="30000">
                <a:solidFill>
                  <a:srgbClr val="000000"/>
                </a:solidFill>
                <a:latin typeface="Tahoma" pitchFamily="34" charset="0"/>
                <a:sym typeface="Symbol" pitchFamily="18" charset="2"/>
              </a:rPr>
              <a:t>2 </a:t>
            </a:r>
            <a:r>
              <a:rPr lang="en-US" sz="1600">
                <a:solidFill>
                  <a:srgbClr val="000000"/>
                </a:solidFill>
                <a:latin typeface="Tahoma" pitchFamily="34" charset="0"/>
                <a:sym typeface="Symbol" pitchFamily="18" charset="2"/>
              </a:rPr>
              <a:t>can have any value between 0 and 1</a:t>
            </a:r>
          </a:p>
          <a:p>
            <a:pPr marL="342900" indent="-342900" eaLnBrk="1" hangingPunct="1">
              <a:spcBef>
                <a:spcPct val="20000"/>
              </a:spcBef>
              <a:buClr>
                <a:srgbClr val="000000"/>
              </a:buClr>
              <a:buFontTx/>
              <a:buChar char="•"/>
            </a:pPr>
            <a:r>
              <a:rPr lang="en-US" sz="1600">
                <a:solidFill>
                  <a:srgbClr val="000000"/>
                </a:solidFill>
                <a:latin typeface="Tahoma" pitchFamily="34" charset="0"/>
                <a:sym typeface="Symbol" pitchFamily="18" charset="2"/>
              </a:rPr>
              <a:t>||</a:t>
            </a:r>
            <a:r>
              <a:rPr lang="en-US" sz="1600" baseline="30000">
                <a:solidFill>
                  <a:srgbClr val="000000"/>
                </a:solidFill>
                <a:latin typeface="Tahoma" pitchFamily="34" charset="0"/>
                <a:sym typeface="Symbol" pitchFamily="18" charset="2"/>
              </a:rPr>
              <a:t>2 </a:t>
            </a:r>
            <a:r>
              <a:rPr lang="en-US" sz="1600">
                <a:solidFill>
                  <a:srgbClr val="000000"/>
                </a:solidFill>
                <a:latin typeface="Tahoma" pitchFamily="34" charset="0"/>
                <a:sym typeface="Symbol" pitchFamily="18" charset="2"/>
              </a:rPr>
              <a:t>= 0 </a:t>
            </a:r>
            <a:r>
              <a:rPr lang="en-US" sz="1600">
                <a:solidFill>
                  <a:srgbClr val="000000"/>
                </a:solidFill>
                <a:latin typeface="Tahoma" pitchFamily="34" charset="0"/>
                <a:sym typeface="Wingdings" pitchFamily="2" charset="2"/>
              </a:rPr>
              <a:t>particle is absent, </a:t>
            </a:r>
            <a:r>
              <a:rPr lang="en-US" sz="1600">
                <a:solidFill>
                  <a:srgbClr val="000000"/>
                </a:solidFill>
                <a:latin typeface="Tahoma" pitchFamily="34" charset="0"/>
                <a:sym typeface="Symbol" pitchFamily="18" charset="2"/>
              </a:rPr>
              <a:t>||</a:t>
            </a:r>
            <a:r>
              <a:rPr lang="en-US" sz="1600" baseline="30000">
                <a:solidFill>
                  <a:srgbClr val="000000"/>
                </a:solidFill>
                <a:latin typeface="Tahoma" pitchFamily="34" charset="0"/>
                <a:sym typeface="Symbol" pitchFamily="18" charset="2"/>
              </a:rPr>
              <a:t>2 </a:t>
            </a:r>
            <a:r>
              <a:rPr lang="en-US" sz="1600">
                <a:solidFill>
                  <a:srgbClr val="000000"/>
                </a:solidFill>
                <a:latin typeface="Tahoma" pitchFamily="34" charset="0"/>
                <a:sym typeface="Symbol" pitchFamily="18" charset="2"/>
              </a:rPr>
              <a:t>=1 </a:t>
            </a:r>
            <a:r>
              <a:rPr lang="en-US" sz="1600">
                <a:solidFill>
                  <a:srgbClr val="000000"/>
                </a:solidFill>
                <a:latin typeface="Tahoma" pitchFamily="34" charset="0"/>
                <a:sym typeface="Wingdings" pitchFamily="2" charset="2"/>
              </a:rPr>
              <a:t> particle is present</a:t>
            </a:r>
            <a:endParaRPr lang="en-US" sz="1600">
              <a:solidFill>
                <a:srgbClr val="000000"/>
              </a:solidFill>
              <a:latin typeface="Tahoma" pitchFamily="34" charset="0"/>
              <a:sym typeface="Symbol" pitchFamily="18" charset="2"/>
            </a:endParaRPr>
          </a:p>
          <a:p>
            <a:pPr marL="342900" indent="-342900" eaLnBrk="1" hangingPunct="1">
              <a:spcBef>
                <a:spcPct val="20000"/>
              </a:spcBef>
              <a:buClr>
                <a:srgbClr val="000000"/>
              </a:buClr>
              <a:buFontTx/>
              <a:buChar char="•"/>
            </a:pPr>
            <a:r>
              <a:rPr lang="en-US" sz="1600">
                <a:solidFill>
                  <a:srgbClr val="000000"/>
                </a:solidFill>
                <a:latin typeface="Tahoma" pitchFamily="34" charset="0"/>
                <a:sym typeface="Symbol" pitchFamily="18" charset="2"/>
              </a:rPr>
              <a:t>||</a:t>
            </a:r>
            <a:r>
              <a:rPr lang="en-US" sz="1600" baseline="30000">
                <a:solidFill>
                  <a:srgbClr val="000000"/>
                </a:solidFill>
                <a:latin typeface="Tahoma" pitchFamily="34" charset="0"/>
                <a:sym typeface="Symbol" pitchFamily="18" charset="2"/>
              </a:rPr>
              <a:t>2 </a:t>
            </a:r>
            <a:r>
              <a:rPr lang="en-US" sz="1600">
                <a:solidFill>
                  <a:srgbClr val="000000"/>
                </a:solidFill>
                <a:latin typeface="Tahoma" pitchFamily="34" charset="0"/>
                <a:sym typeface="Symbol" pitchFamily="18" charset="2"/>
              </a:rPr>
              <a:t>= 0.2 </a:t>
            </a:r>
            <a:r>
              <a:rPr lang="en-US" sz="1600">
                <a:solidFill>
                  <a:srgbClr val="000000"/>
                </a:solidFill>
                <a:latin typeface="Tahoma" pitchFamily="34" charset="0"/>
                <a:sym typeface="Wingdings" pitchFamily="2" charset="2"/>
              </a:rPr>
              <a:t> 20% probability that particle is present</a:t>
            </a:r>
            <a:endParaRPr lang="en-US" sz="1600">
              <a:solidFill>
                <a:srgbClr val="000000"/>
              </a:solidFill>
              <a:latin typeface="Tahoma" pitchFamily="34" charset="0"/>
              <a:sym typeface="Symbol" pitchFamily="18" charset="2"/>
            </a:endParaRPr>
          </a:p>
          <a:p>
            <a:pPr marL="342900" indent="-342900" eaLnBrk="1" hangingPunct="1">
              <a:spcBef>
                <a:spcPct val="20000"/>
              </a:spcBef>
              <a:buClr>
                <a:srgbClr val="000000"/>
              </a:buClr>
              <a:buFontTx/>
              <a:buChar char="•"/>
            </a:pPr>
            <a:r>
              <a:rPr lang="en-US" sz="1600">
                <a:solidFill>
                  <a:srgbClr val="000000"/>
                </a:solidFill>
                <a:latin typeface="Tahoma" pitchFamily="34" charset="0"/>
                <a:sym typeface="Symbol" pitchFamily="18" charset="2"/>
              </a:rPr>
              <a:t>||</a:t>
            </a:r>
            <a:r>
              <a:rPr lang="en-US" sz="1600" baseline="30000">
                <a:solidFill>
                  <a:srgbClr val="000000"/>
                </a:solidFill>
                <a:latin typeface="Tahoma" pitchFamily="34" charset="0"/>
                <a:sym typeface="Symbol" pitchFamily="18" charset="2"/>
              </a:rPr>
              <a:t>2 </a:t>
            </a:r>
            <a:r>
              <a:rPr lang="en-US" sz="1600">
                <a:solidFill>
                  <a:srgbClr val="000000"/>
                </a:solidFill>
                <a:latin typeface="Tahoma" pitchFamily="34" charset="0"/>
                <a:sym typeface="Symbol" pitchFamily="18" charset="2"/>
              </a:rPr>
              <a:t>represent probability density</a:t>
            </a:r>
          </a:p>
          <a:p>
            <a:pPr marL="342900" indent="-342900" eaLnBrk="1" hangingPunct="1">
              <a:spcBef>
                <a:spcPct val="20000"/>
              </a:spcBef>
              <a:buClr>
                <a:srgbClr val="000000"/>
              </a:buClr>
              <a:buFontTx/>
              <a:buChar char="•"/>
            </a:pPr>
            <a:endParaRPr lang="en-US" sz="1600">
              <a:solidFill>
                <a:srgbClr val="000000"/>
              </a:solidFill>
              <a:latin typeface="Tahoma" pitchFamily="34" charset="0"/>
              <a:sym typeface="Symbol" pitchFamily="18" charset="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t>What is </a:t>
            </a:r>
            <a:r>
              <a:rPr lang="en-US">
                <a:sym typeface="Symbol" pitchFamily="18" charset="2"/>
              </a:rPr>
              <a:t></a:t>
            </a:r>
            <a:r>
              <a:rPr lang="en-US" baseline="30000">
                <a:sym typeface="Symbol" pitchFamily="18" charset="2"/>
              </a:rPr>
              <a:t>2</a:t>
            </a:r>
            <a:r>
              <a:rPr lang="en-US">
                <a:sym typeface="Symbol" pitchFamily="18" charset="2"/>
              </a:rPr>
              <a:t>?</a:t>
            </a:r>
            <a:endParaRPr lang="en-US"/>
          </a:p>
        </p:txBody>
      </p:sp>
      <p:sp>
        <p:nvSpPr>
          <p:cNvPr id="8195" name="Rectangle 3"/>
          <p:cNvSpPr>
            <a:spLocks noGrp="1" noChangeArrowheads="1"/>
          </p:cNvSpPr>
          <p:nvPr>
            <p:ph type="body" idx="1"/>
          </p:nvPr>
        </p:nvSpPr>
        <p:spPr>
          <a:xfrm>
            <a:off x="2544763" y="838200"/>
            <a:ext cx="5684837" cy="5562600"/>
          </a:xfrm>
        </p:spPr>
        <p:txBody>
          <a:bodyPr/>
          <a:lstStyle/>
          <a:p>
            <a:r>
              <a:rPr lang="en-US" sz="2400"/>
              <a:t>For a single particle </a:t>
            </a:r>
          </a:p>
          <a:p>
            <a:pPr lvl="1"/>
            <a:r>
              <a:rPr lang="en-US" sz="2000"/>
              <a:t>at time t, the wave function is </a:t>
            </a:r>
            <a:r>
              <a:rPr lang="en-US" sz="2000">
                <a:sym typeface="Symbol" pitchFamily="18" charset="2"/>
              </a:rPr>
              <a:t></a:t>
            </a:r>
            <a:r>
              <a:rPr lang="en-US" sz="2000"/>
              <a:t>(x,y,z,t)</a:t>
            </a:r>
          </a:p>
          <a:p>
            <a:pPr lvl="1"/>
            <a:r>
              <a:rPr lang="en-US" sz="2000"/>
              <a:t>probability that at time t, the particle is in a given volume of space (dx</a:t>
            </a:r>
            <a:r>
              <a:rPr lang="en-US" sz="2000">
                <a:cs typeface="Arial" charset="0"/>
              </a:rPr>
              <a:t>·</a:t>
            </a:r>
            <a:r>
              <a:rPr lang="en-US" sz="2000"/>
              <a:t>dy</a:t>
            </a:r>
            <a:r>
              <a:rPr lang="en-US" sz="2000">
                <a:cs typeface="Arial" charset="0"/>
              </a:rPr>
              <a:t>·</a:t>
            </a:r>
            <a:r>
              <a:rPr lang="en-US" sz="2000"/>
              <a:t>dz) is given by</a:t>
            </a:r>
          </a:p>
          <a:p>
            <a:pPr lvl="1"/>
            <a:r>
              <a:rPr lang="en-US" sz="2000">
                <a:sym typeface="Symbol" pitchFamily="18" charset="2"/>
              </a:rPr>
              <a:t>|</a:t>
            </a:r>
            <a:r>
              <a:rPr lang="en-US" sz="2000"/>
              <a:t>(x,y,z,t)|</a:t>
            </a:r>
            <a:r>
              <a:rPr lang="en-US" sz="2000" baseline="30000"/>
              <a:t>2</a:t>
            </a:r>
            <a:r>
              <a:rPr lang="en-US" sz="2000"/>
              <a:t> dx</a:t>
            </a:r>
            <a:r>
              <a:rPr lang="en-US" sz="2000">
                <a:cs typeface="Arial" charset="0"/>
              </a:rPr>
              <a:t>·</a:t>
            </a:r>
            <a:r>
              <a:rPr lang="en-US" sz="2000"/>
              <a:t>dy</a:t>
            </a:r>
            <a:r>
              <a:rPr lang="en-US" sz="2000">
                <a:cs typeface="Arial" charset="0"/>
              </a:rPr>
              <a:t>·</a:t>
            </a:r>
            <a:r>
              <a:rPr lang="en-US" sz="2000"/>
              <a:t>dz </a:t>
            </a:r>
          </a:p>
          <a:p>
            <a:r>
              <a:rPr lang="en-US" sz="2400"/>
              <a:t>Particle can be found somewhere in space </a:t>
            </a:r>
            <a:r>
              <a:rPr lang="en-US" sz="2400">
                <a:sym typeface="Wingdings" pitchFamily="2" charset="2"/>
              </a:rPr>
              <a:t> </a:t>
            </a:r>
            <a:endParaRPr lang="en-US" sz="2400"/>
          </a:p>
          <a:p>
            <a:pPr lvl="1">
              <a:buFont typeface="Tahoma" pitchFamily="34" charset="0"/>
              <a:buNone/>
            </a:pPr>
            <a:endParaRPr lang="en-US" sz="2000"/>
          </a:p>
        </p:txBody>
      </p:sp>
      <p:graphicFrame>
        <p:nvGraphicFramePr>
          <p:cNvPr id="8198" name="Object 6"/>
          <p:cNvGraphicFramePr>
            <a:graphicFrameLocks noChangeAspect="1"/>
          </p:cNvGraphicFramePr>
          <p:nvPr/>
        </p:nvGraphicFramePr>
        <p:xfrm>
          <a:off x="381000" y="990600"/>
          <a:ext cx="1730375" cy="1828800"/>
        </p:xfrm>
        <a:graphic>
          <a:graphicData uri="http://schemas.openxmlformats.org/presentationml/2006/ole">
            <mc:AlternateContent xmlns:mc="http://schemas.openxmlformats.org/markup-compatibility/2006">
              <mc:Choice xmlns:v="urn:schemas-microsoft-com:vml" Requires="v">
                <p:oleObj spid="_x0000_s8218" name="Bitmap Image" r:id="rId4" imgW="1495634" imgH="1580952" progId="PBrush">
                  <p:embed/>
                </p:oleObj>
              </mc:Choice>
              <mc:Fallback>
                <p:oleObj name="Bitmap Image" r:id="rId4" imgW="1495634" imgH="1580952" progId="PBrush">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990600"/>
                        <a:ext cx="1730375"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99" name="Object 7"/>
          <p:cNvGraphicFramePr>
            <a:graphicFrameLocks noChangeAspect="1"/>
          </p:cNvGraphicFramePr>
          <p:nvPr/>
        </p:nvGraphicFramePr>
        <p:xfrm>
          <a:off x="2743200" y="4038600"/>
          <a:ext cx="2895600" cy="603250"/>
        </p:xfrm>
        <a:graphic>
          <a:graphicData uri="http://schemas.openxmlformats.org/presentationml/2006/ole">
            <mc:AlternateContent xmlns:mc="http://schemas.openxmlformats.org/markup-compatibility/2006">
              <mc:Choice xmlns:v="urn:schemas-microsoft-com:vml" Requires="v">
                <p:oleObj spid="_x0000_s8219" name="Equation" r:id="rId6" imgW="1828800" imgH="380880" progId="Equation.3">
                  <p:embed/>
                </p:oleObj>
              </mc:Choice>
              <mc:Fallback>
                <p:oleObj name="Equation" r:id="rId6" imgW="1828800" imgH="380880" progId="Equation.3">
                  <p:embed/>
                  <p:pic>
                    <p:nvPicPr>
                      <p:cNvPr id="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3200" y="4038600"/>
                        <a:ext cx="2895600" cy="603250"/>
                      </a:xfrm>
                      <a:prstGeom prst="rect">
                        <a:avLst/>
                      </a:prstGeom>
                      <a:solidFill>
                        <a:schemeClr val="folHlink"/>
                      </a:solidFill>
                    </p:spPr>
                  </p:pic>
                </p:oleObj>
              </mc:Fallback>
            </mc:AlternateContent>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t>Conditions to be obeyed by </a:t>
            </a:r>
            <a:r>
              <a:rPr lang="en-US">
                <a:sym typeface="Symbol" pitchFamily="18" charset="2"/>
              </a:rPr>
              <a:t></a:t>
            </a:r>
            <a:endParaRPr lang="en-US"/>
          </a:p>
        </p:txBody>
      </p:sp>
      <p:sp>
        <p:nvSpPr>
          <p:cNvPr id="9219" name="Rectangle 3"/>
          <p:cNvSpPr>
            <a:spLocks noGrp="1" noChangeArrowheads="1"/>
          </p:cNvSpPr>
          <p:nvPr>
            <p:ph type="body" idx="1"/>
          </p:nvPr>
        </p:nvSpPr>
        <p:spPr>
          <a:xfrm>
            <a:off x="457200" y="838200"/>
            <a:ext cx="7772400" cy="3154363"/>
          </a:xfrm>
        </p:spPr>
        <p:txBody>
          <a:bodyPr/>
          <a:lstStyle/>
          <a:p>
            <a:r>
              <a:rPr lang="en-US" sz="2000"/>
              <a:t>Normalizable function </a:t>
            </a:r>
          </a:p>
          <a:p>
            <a:pPr lvl="1"/>
            <a:r>
              <a:rPr lang="en-US" sz="1800"/>
              <a:t>Probability of finding particle somewhere is 100%</a:t>
            </a:r>
          </a:p>
          <a:p>
            <a:r>
              <a:rPr lang="en-US" sz="2000">
                <a:sym typeface="Symbol" pitchFamily="18" charset="2"/>
              </a:rPr>
              <a:t>Single value function</a:t>
            </a:r>
          </a:p>
          <a:p>
            <a:pPr lvl="1"/>
            <a:r>
              <a:rPr lang="en-US" sz="1800">
                <a:sym typeface="Symbol" pitchFamily="18" charset="2"/>
              </a:rPr>
              <a:t>  probability </a:t>
            </a:r>
            <a:r>
              <a:rPr lang="en-US" sz="1800">
                <a:sym typeface="Wingdings" pitchFamily="2" charset="2"/>
              </a:rPr>
              <a:t> can have only one value</a:t>
            </a:r>
          </a:p>
          <a:p>
            <a:r>
              <a:rPr lang="en-US" sz="2000">
                <a:sym typeface="Symbol" pitchFamily="18" charset="2"/>
              </a:rPr>
              <a:t>Finite function</a:t>
            </a:r>
          </a:p>
          <a:p>
            <a:pPr lvl="1"/>
            <a:r>
              <a:rPr lang="en-US" sz="1800">
                <a:sym typeface="Symbol" pitchFamily="18" charset="2"/>
              </a:rPr>
              <a:t>Particle exists somewhere in space </a:t>
            </a:r>
            <a:r>
              <a:rPr lang="en-US" sz="1800">
                <a:sym typeface="Wingdings" pitchFamily="2" charset="2"/>
              </a:rPr>
              <a:t> integration over all space must be finite</a:t>
            </a:r>
          </a:p>
          <a:p>
            <a:r>
              <a:rPr lang="en-US" sz="2000">
                <a:sym typeface="Symbol" pitchFamily="18" charset="2"/>
              </a:rPr>
              <a:t>Continuous function</a:t>
            </a:r>
          </a:p>
          <a:p>
            <a:pPr lvl="1"/>
            <a:r>
              <a:rPr lang="en-US" sz="1800">
                <a:sym typeface="Symbol" pitchFamily="18" charset="2"/>
              </a:rPr>
              <a:t> and its first order derivatives must be continuous</a:t>
            </a:r>
          </a:p>
          <a:p>
            <a:endParaRPr lang="en-US" sz="2800"/>
          </a:p>
          <a:p>
            <a:endParaRPr lang="en-US" sz="280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57200" y="152400"/>
            <a:ext cx="8589818" cy="533400"/>
          </a:xfrm>
        </p:spPr>
        <p:txBody>
          <a:bodyPr/>
          <a:lstStyle/>
          <a:p>
            <a:r>
              <a:rPr lang="en-IE" altLang="en-US" dirty="0" smtClean="0">
                <a:latin typeface="Castellar" pitchFamily="18" charset="0"/>
              </a:rPr>
              <a:t>Schrodinger’s equation </a:t>
            </a:r>
            <a:endParaRPr lang="en-GB" altLang="en-US" dirty="0">
              <a:latin typeface="Castellar" pitchFamily="18" charset="0"/>
            </a:endParaRPr>
          </a:p>
        </p:txBody>
      </p:sp>
      <p:sp>
        <p:nvSpPr>
          <p:cNvPr id="10243" name="Rectangle 3"/>
          <p:cNvSpPr>
            <a:spLocks noGrp="1" noChangeArrowheads="1"/>
          </p:cNvSpPr>
          <p:nvPr>
            <p:ph type="body" idx="1"/>
          </p:nvPr>
        </p:nvSpPr>
        <p:spPr/>
        <p:txBody>
          <a:bodyPr/>
          <a:lstStyle/>
          <a:p>
            <a:r>
              <a:rPr lang="en-GB" altLang="en-US" sz="1800" dirty="0">
                <a:solidFill>
                  <a:schemeClr val="accent4">
                    <a:lumMod val="10000"/>
                  </a:schemeClr>
                </a:solidFill>
                <a:latin typeface="Batang" pitchFamily="18" charset="-127"/>
                <a:ea typeface="Batang" pitchFamily="18" charset="-127"/>
              </a:rPr>
              <a:t>His great discovery, Schrödinger's wave equation, is below. H-bar is Planck’s constant, m is the mass of the particle, Psi is the wave function, V(x) is the potential energy and E is the particle’s energy. This formulation of quantum mechanics has the form of an eigenvalue problem.</a:t>
            </a:r>
          </a:p>
          <a:p>
            <a:r>
              <a:rPr lang="en-IE" altLang="en-US" sz="1800" dirty="0">
                <a:solidFill>
                  <a:schemeClr val="accent4">
                    <a:lumMod val="10000"/>
                  </a:schemeClr>
                </a:solidFill>
                <a:latin typeface="Batang" pitchFamily="18" charset="-127"/>
                <a:ea typeface="Batang" pitchFamily="18" charset="-127"/>
              </a:rPr>
              <a:t>The solution of the Schrodinger Equation (the eigenvalues) gives the allowed energy levels (or orbitals surrounding a nucleus).</a:t>
            </a:r>
            <a:endParaRPr lang="en-GB" altLang="en-US" sz="1800" dirty="0">
              <a:solidFill>
                <a:schemeClr val="accent4">
                  <a:lumMod val="10000"/>
                </a:schemeClr>
              </a:solidFill>
              <a:latin typeface="Batang" pitchFamily="18" charset="-127"/>
              <a:ea typeface="Batang" pitchFamily="18" charset="-127"/>
            </a:endParaRPr>
          </a:p>
        </p:txBody>
      </p:sp>
      <p:sp>
        <p:nvSpPr>
          <p:cNvPr id="10246" name="Rectangle 6"/>
          <p:cNvSpPr>
            <a:spLocks noChangeArrowheads="1"/>
          </p:cNvSpPr>
          <p:nvPr/>
        </p:nvSpPr>
        <p:spPr bwMode="auto">
          <a:xfrm>
            <a:off x="0" y="27241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10245" name="Object 5"/>
          <p:cNvGraphicFramePr>
            <a:graphicFrameLocks noChangeAspect="1"/>
          </p:cNvGraphicFramePr>
          <p:nvPr/>
        </p:nvGraphicFramePr>
        <p:xfrm>
          <a:off x="755650" y="4005263"/>
          <a:ext cx="7777163" cy="2001837"/>
        </p:xfrm>
        <a:graphic>
          <a:graphicData uri="http://schemas.openxmlformats.org/presentationml/2006/ole">
            <mc:AlternateContent xmlns:mc="http://schemas.openxmlformats.org/markup-compatibility/2006">
              <mc:Choice xmlns:v="urn:schemas-microsoft-com:vml" Requires="v">
                <p:oleObj spid="_x0000_s95240" name="Equation" r:id="rId3" imgW="1663560" imgH="431640" progId="Equation.3">
                  <p:embed/>
                </p:oleObj>
              </mc:Choice>
              <mc:Fallback>
                <p:oleObj name="Equation" r:id="rId3" imgW="166356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4005263"/>
                        <a:ext cx="7777163" cy="2001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328736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Particle in a rigid box</a:t>
            </a:r>
          </a:p>
        </p:txBody>
      </p:sp>
      <p:pic>
        <p:nvPicPr>
          <p:cNvPr id="16388" name="Picture 4"/>
          <p:cNvPicPr>
            <a:picLocks noChangeAspect="1" noChangeArrowheads="1"/>
          </p:cNvPicPr>
          <p:nvPr/>
        </p:nvPicPr>
        <p:blipFill>
          <a:blip r:embed="rId3" cstate="print"/>
          <a:srcRect/>
          <a:stretch>
            <a:fillRect/>
          </a:stretch>
        </p:blipFill>
        <p:spPr bwMode="auto">
          <a:xfrm>
            <a:off x="228600" y="2819400"/>
            <a:ext cx="1965325" cy="3200400"/>
          </a:xfrm>
          <a:prstGeom prst="rect">
            <a:avLst/>
          </a:prstGeom>
          <a:noFill/>
          <a:ln w="9525">
            <a:noFill/>
            <a:miter lim="800000"/>
            <a:headEnd/>
            <a:tailEnd/>
          </a:ln>
          <a:effectLst/>
        </p:spPr>
      </p:pic>
      <p:pic>
        <p:nvPicPr>
          <p:cNvPr id="16390" name="Picture 6"/>
          <p:cNvPicPr>
            <a:picLocks noChangeAspect="1" noChangeArrowheads="1"/>
          </p:cNvPicPr>
          <p:nvPr/>
        </p:nvPicPr>
        <p:blipFill>
          <a:blip r:embed="rId4" cstate="print"/>
          <a:srcRect/>
          <a:stretch>
            <a:fillRect/>
          </a:stretch>
        </p:blipFill>
        <p:spPr bwMode="auto">
          <a:xfrm>
            <a:off x="5257800" y="838200"/>
            <a:ext cx="3514725" cy="1876425"/>
          </a:xfrm>
          <a:prstGeom prst="rect">
            <a:avLst/>
          </a:prstGeom>
          <a:noFill/>
          <a:ln w="9525">
            <a:noFill/>
            <a:miter lim="800000"/>
            <a:headEnd/>
            <a:tailEnd/>
          </a:ln>
          <a:effectLst/>
        </p:spPr>
      </p:pic>
      <p:sp>
        <p:nvSpPr>
          <p:cNvPr id="16391" name="Rectangle 7"/>
          <p:cNvSpPr>
            <a:spLocks noGrp="1" noChangeArrowheads="1"/>
          </p:cNvSpPr>
          <p:nvPr>
            <p:ph type="body" idx="1"/>
          </p:nvPr>
        </p:nvSpPr>
        <p:spPr>
          <a:xfrm>
            <a:off x="2362200" y="2895600"/>
            <a:ext cx="6172200" cy="1600200"/>
          </a:xfrm>
        </p:spPr>
        <p:txBody>
          <a:bodyPr/>
          <a:lstStyle/>
          <a:p>
            <a:pPr>
              <a:lnSpc>
                <a:spcPct val="80000"/>
              </a:lnSpc>
            </a:pPr>
            <a:r>
              <a:rPr lang="en-US" sz="1800"/>
              <a:t>The energies are quantized and can be characterized by a quantum number n</a:t>
            </a:r>
          </a:p>
          <a:p>
            <a:pPr>
              <a:lnSpc>
                <a:spcPct val="80000"/>
              </a:lnSpc>
            </a:pPr>
            <a:r>
              <a:rPr lang="en-US" sz="1800"/>
              <a:t>The energy cannot be exactly zero</a:t>
            </a:r>
          </a:p>
          <a:p>
            <a:pPr>
              <a:lnSpc>
                <a:spcPct val="80000"/>
              </a:lnSpc>
            </a:pPr>
            <a:r>
              <a:rPr lang="en-US" sz="1800"/>
              <a:t>The smaller the confinement, the larger the energy required </a:t>
            </a:r>
          </a:p>
        </p:txBody>
      </p:sp>
      <p:pic>
        <p:nvPicPr>
          <p:cNvPr id="16392" name="Picture 8"/>
          <p:cNvPicPr>
            <a:picLocks noChangeAspect="1" noChangeArrowheads="1"/>
          </p:cNvPicPr>
          <p:nvPr/>
        </p:nvPicPr>
        <p:blipFill>
          <a:blip r:embed="rId5" cstate="print"/>
          <a:srcRect/>
          <a:stretch>
            <a:fillRect/>
          </a:stretch>
        </p:blipFill>
        <p:spPr bwMode="auto">
          <a:xfrm>
            <a:off x="228600" y="838200"/>
            <a:ext cx="1590675" cy="1828800"/>
          </a:xfrm>
          <a:prstGeom prst="rect">
            <a:avLst/>
          </a:prstGeom>
          <a:noFill/>
          <a:ln w="9525">
            <a:noFill/>
            <a:miter lim="800000"/>
            <a:headEnd/>
            <a:tailEnd/>
          </a:ln>
        </p:spPr>
      </p:pic>
      <p:sp>
        <p:nvSpPr>
          <p:cNvPr id="16393" name="Rectangle 9"/>
          <p:cNvSpPr>
            <a:spLocks noChangeArrowheads="1"/>
          </p:cNvSpPr>
          <p:nvPr/>
        </p:nvSpPr>
        <p:spPr bwMode="auto">
          <a:xfrm>
            <a:off x="1828800" y="838200"/>
            <a:ext cx="3733800" cy="990600"/>
          </a:xfrm>
          <a:prstGeom prst="rect">
            <a:avLst/>
          </a:prstGeom>
          <a:noFill/>
          <a:ln w="9525">
            <a:noFill/>
            <a:miter lim="800000"/>
            <a:headEnd/>
            <a:tailEnd/>
          </a:ln>
          <a:effectLst/>
        </p:spPr>
        <p:txBody>
          <a:bodyPr/>
          <a:lstStyle/>
          <a:p>
            <a:pPr marL="342900" indent="-342900" eaLnBrk="1" hangingPunct="1">
              <a:spcBef>
                <a:spcPct val="20000"/>
              </a:spcBef>
              <a:buClr>
                <a:srgbClr val="000000"/>
              </a:buClr>
              <a:buFontTx/>
              <a:buChar char="•"/>
            </a:pPr>
            <a:r>
              <a:rPr lang="en-US" sz="1600">
                <a:solidFill>
                  <a:srgbClr val="000000"/>
                </a:solidFill>
                <a:latin typeface="Tahoma" pitchFamily="34" charset="0"/>
              </a:rPr>
              <a:t>Boundary conditions:</a:t>
            </a:r>
          </a:p>
          <a:p>
            <a:pPr marL="742950" lvl="1" indent="-285750" eaLnBrk="1" hangingPunct="1">
              <a:spcBef>
                <a:spcPct val="20000"/>
              </a:spcBef>
              <a:buClr>
                <a:srgbClr val="000000"/>
              </a:buClr>
              <a:buFont typeface="Tahoma" pitchFamily="34" charset="0"/>
              <a:buChar char="-"/>
            </a:pPr>
            <a:r>
              <a:rPr lang="en-US" sz="1400">
                <a:solidFill>
                  <a:srgbClr val="000000"/>
                </a:solidFill>
                <a:latin typeface="Tahoma" pitchFamily="34" charset="0"/>
              </a:rPr>
              <a:t>V=</a:t>
            </a:r>
            <a:r>
              <a:rPr lang="en-US" sz="1400">
                <a:solidFill>
                  <a:srgbClr val="000000"/>
                </a:solidFill>
                <a:latin typeface="Tahoma" pitchFamily="34" charset="0"/>
                <a:sym typeface="Symbol" pitchFamily="18" charset="2"/>
              </a:rPr>
              <a:t></a:t>
            </a:r>
            <a:r>
              <a:rPr lang="en-US" sz="1400">
                <a:solidFill>
                  <a:srgbClr val="000000"/>
                </a:solidFill>
                <a:latin typeface="Tahoma" pitchFamily="34" charset="0"/>
              </a:rPr>
              <a:t>	for x</a:t>
            </a:r>
            <a:r>
              <a:rPr lang="en-US" sz="1400">
                <a:solidFill>
                  <a:srgbClr val="000000"/>
                </a:solidFill>
                <a:latin typeface="Tahoma" pitchFamily="34" charset="0"/>
                <a:sym typeface="Symbol" pitchFamily="18" charset="2"/>
              </a:rPr>
              <a:t></a:t>
            </a:r>
            <a:r>
              <a:rPr lang="en-US" sz="1400">
                <a:solidFill>
                  <a:srgbClr val="000000"/>
                </a:solidFill>
                <a:latin typeface="Tahoma" pitchFamily="34" charset="0"/>
              </a:rPr>
              <a:t>0 and x</a:t>
            </a:r>
            <a:r>
              <a:rPr lang="en-US" sz="1400">
                <a:solidFill>
                  <a:srgbClr val="000000"/>
                </a:solidFill>
                <a:latin typeface="Tahoma" pitchFamily="34" charset="0"/>
                <a:sym typeface="Symbol" pitchFamily="18" charset="2"/>
              </a:rPr>
              <a:t></a:t>
            </a:r>
            <a:r>
              <a:rPr lang="en-US" sz="1400">
                <a:solidFill>
                  <a:srgbClr val="000000"/>
                </a:solidFill>
                <a:latin typeface="Tahoma" pitchFamily="34" charset="0"/>
              </a:rPr>
              <a:t>L</a:t>
            </a:r>
          </a:p>
          <a:p>
            <a:pPr marL="742950" lvl="1" indent="-285750" eaLnBrk="1" hangingPunct="1">
              <a:spcBef>
                <a:spcPct val="20000"/>
              </a:spcBef>
              <a:buClr>
                <a:srgbClr val="000000"/>
              </a:buClr>
              <a:buFont typeface="Tahoma" pitchFamily="34" charset="0"/>
              <a:buChar char="-"/>
            </a:pPr>
            <a:r>
              <a:rPr lang="en-US" sz="1400">
                <a:solidFill>
                  <a:srgbClr val="000000"/>
                </a:solidFill>
                <a:latin typeface="Tahoma" pitchFamily="34" charset="0"/>
              </a:rPr>
              <a:t>V=0	for 0 &lt;x&lt;L </a:t>
            </a:r>
          </a:p>
          <a:p>
            <a:pPr marL="342900" indent="-342900" eaLnBrk="1" hangingPunct="1">
              <a:spcBef>
                <a:spcPct val="20000"/>
              </a:spcBef>
              <a:buClr>
                <a:srgbClr val="000000"/>
              </a:buClr>
              <a:buFontTx/>
              <a:buChar char="•"/>
            </a:pPr>
            <a:endParaRPr lang="en-US" sz="1600">
              <a:solidFill>
                <a:srgbClr val="000000"/>
              </a:solidFill>
              <a:latin typeface="Tahoma" pitchFamily="3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EFA9757-0C61-4E30-8D0F-4A55F9F3566F}" type="slidenum">
              <a:rPr lang="en-US" smtClean="0"/>
              <a:pPr/>
              <a:t>27</a:t>
            </a:fld>
            <a:endParaRPr lang="en-US"/>
          </a:p>
        </p:txBody>
      </p:sp>
      <p:sp>
        <p:nvSpPr>
          <p:cNvPr id="4" name="TextBox 3"/>
          <p:cNvSpPr txBox="1"/>
          <p:nvPr/>
        </p:nvSpPr>
        <p:spPr>
          <a:xfrm>
            <a:off x="304800" y="304800"/>
            <a:ext cx="6934200" cy="400110"/>
          </a:xfrm>
          <a:prstGeom prst="rect">
            <a:avLst/>
          </a:prstGeom>
          <a:noFill/>
        </p:spPr>
        <p:txBody>
          <a:bodyPr wrap="square" rtlCol="0">
            <a:spAutoFit/>
          </a:bodyPr>
          <a:lstStyle/>
          <a:p>
            <a:r>
              <a:rPr lang="en-IN" sz="2000" dirty="0" smtClean="0">
                <a:solidFill>
                  <a:srgbClr val="0033CC"/>
                </a:solidFill>
                <a:latin typeface="Cambria" panose="02040503050406030204" pitchFamily="18" charset="0"/>
                <a:ea typeface="Cambria" panose="02040503050406030204" pitchFamily="18" charset="0"/>
              </a:rPr>
              <a:t>All operators are represented by a </a:t>
            </a:r>
            <a:r>
              <a:rPr lang="en-IN" sz="2000" b="1" dirty="0" smtClean="0">
                <a:solidFill>
                  <a:srgbClr val="0033CC"/>
                </a:solidFill>
                <a:latin typeface="Cambria" panose="02040503050406030204" pitchFamily="18" charset="0"/>
                <a:ea typeface="Cambria" panose="02040503050406030204" pitchFamily="18" charset="0"/>
              </a:rPr>
              <a:t>symbol with hats</a:t>
            </a:r>
            <a:endParaRPr lang="en-IN" sz="2000" b="1" dirty="0">
              <a:solidFill>
                <a:srgbClr val="0033CC"/>
              </a:solidFill>
              <a:latin typeface="Cambria" panose="02040503050406030204" pitchFamily="18" charset="0"/>
              <a:ea typeface="Cambria" panose="02040503050406030204" pitchFamily="18" charset="0"/>
            </a:endParaRPr>
          </a:p>
        </p:txBody>
      </p:sp>
      <p:sp>
        <p:nvSpPr>
          <p:cNvPr id="7" name="TextBox 6"/>
          <p:cNvSpPr txBox="1"/>
          <p:nvPr/>
        </p:nvSpPr>
        <p:spPr>
          <a:xfrm>
            <a:off x="7543800" y="2362200"/>
            <a:ext cx="228600" cy="369332"/>
          </a:xfrm>
          <a:prstGeom prst="rect">
            <a:avLst/>
          </a:prstGeom>
          <a:solidFill>
            <a:schemeClr val="bg1"/>
          </a:solidFill>
        </p:spPr>
        <p:txBody>
          <a:bodyPr wrap="square" rtlCol="0">
            <a:spAutoFit/>
          </a:bodyPr>
          <a:lstStyle/>
          <a:p>
            <a:endParaRPr lang="en-IN" dirty="0">
              <a:solidFill>
                <a:schemeClr val="bg1"/>
              </a:solidFill>
            </a:endParaRPr>
          </a:p>
        </p:txBody>
      </p:sp>
      <p:pic>
        <p:nvPicPr>
          <p:cNvPr id="3" name="Picture 2"/>
          <p:cNvPicPr>
            <a:picLocks noChangeAspect="1"/>
          </p:cNvPicPr>
          <p:nvPr/>
        </p:nvPicPr>
        <p:blipFill rotWithShape="1">
          <a:blip r:embed="rId2"/>
          <a:srcRect l="9875" t="30111" r="11691" b="2330"/>
          <a:stretch/>
        </p:blipFill>
        <p:spPr>
          <a:xfrm>
            <a:off x="861828" y="1066800"/>
            <a:ext cx="6834372" cy="4419600"/>
          </a:xfrm>
          <a:prstGeom prst="rect">
            <a:avLst/>
          </a:prstGeom>
        </p:spPr>
      </p:pic>
    </p:spTree>
    <p:extLst>
      <p:ext uri="{BB962C8B-B14F-4D97-AF65-F5344CB8AC3E}">
        <p14:creationId xmlns:p14="http://schemas.microsoft.com/office/powerpoint/2010/main" val="166421328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EFA9757-0C61-4E30-8D0F-4A55F9F3566F}" type="slidenum">
              <a:rPr lang="en-US" smtClean="0"/>
              <a:pPr/>
              <a:t>28</a:t>
            </a:fld>
            <a:endParaRPr lang="en-US"/>
          </a:p>
        </p:txBody>
      </p:sp>
      <p:sp>
        <p:nvSpPr>
          <p:cNvPr id="3" name="Rectangle 2"/>
          <p:cNvSpPr/>
          <p:nvPr/>
        </p:nvSpPr>
        <p:spPr>
          <a:xfrm>
            <a:off x="405809" y="1600200"/>
            <a:ext cx="8763000" cy="1569660"/>
          </a:xfrm>
          <a:prstGeom prst="rect">
            <a:avLst/>
          </a:prstGeom>
        </p:spPr>
        <p:txBody>
          <a:bodyPr wrap="square">
            <a:spAutoFit/>
          </a:bodyPr>
          <a:lstStyle/>
          <a:p>
            <a:pPr algn="just"/>
            <a:r>
              <a:rPr lang="en-IN" sz="2400" b="1" dirty="0">
                <a:solidFill>
                  <a:srgbClr val="0033CC"/>
                </a:solidFill>
                <a:latin typeface="Cambria" panose="02040503050406030204" pitchFamily="18" charset="0"/>
                <a:ea typeface="Cambria" panose="02040503050406030204" pitchFamily="18" charset="0"/>
              </a:rPr>
              <a:t>Laplacian operator is called an operator because it does something to the function that follows: namely, it produces or generates the sum of the three second-derivatives of the function</a:t>
            </a:r>
            <a:r>
              <a:rPr lang="en-IN" sz="2400" b="1" dirty="0">
                <a:solidFill>
                  <a:srgbClr val="202124"/>
                </a:solidFill>
                <a:latin typeface="Cambria" panose="02040503050406030204" pitchFamily="18" charset="0"/>
                <a:ea typeface="Cambria" panose="02040503050406030204" pitchFamily="18" charset="0"/>
              </a:rPr>
              <a:t>. </a:t>
            </a:r>
            <a:endParaRPr lang="en-IN" sz="2400" b="1" dirty="0">
              <a:latin typeface="Cambria" panose="02040503050406030204" pitchFamily="18" charset="0"/>
              <a:ea typeface="Cambria" panose="02040503050406030204" pitchFamily="18" charset="0"/>
            </a:endParaRPr>
          </a:p>
        </p:txBody>
      </p:sp>
      <p:pic>
        <p:nvPicPr>
          <p:cNvPr id="1026" name="Picture 2" descr="Laplacian Operator : A Mathematical Key to Thermofluids - ppt download"/>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9408" t="20834" r="10904" b="62500"/>
          <a:stretch/>
        </p:blipFill>
        <p:spPr bwMode="auto">
          <a:xfrm>
            <a:off x="405809" y="3658205"/>
            <a:ext cx="7772400" cy="1219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629377" y="169960"/>
            <a:ext cx="4315861" cy="646331"/>
          </a:xfrm>
          <a:prstGeom prst="rect">
            <a:avLst/>
          </a:prstGeom>
        </p:spPr>
        <p:txBody>
          <a:bodyPr wrap="none">
            <a:spAutoFit/>
          </a:bodyPr>
          <a:lstStyle/>
          <a:p>
            <a:r>
              <a:rPr lang="en-IN" sz="3600" b="1" dirty="0">
                <a:solidFill>
                  <a:srgbClr val="0033CC"/>
                </a:solidFill>
                <a:latin typeface="Cambria" panose="02040503050406030204" pitchFamily="18" charset="0"/>
                <a:ea typeface="Cambria" panose="02040503050406030204" pitchFamily="18" charset="0"/>
              </a:rPr>
              <a:t>Laplacian operator </a:t>
            </a:r>
            <a:endParaRPr lang="en-IN" sz="3600" dirty="0"/>
          </a:p>
        </p:txBody>
      </p:sp>
    </p:spTree>
    <p:extLst>
      <p:ext uri="{BB962C8B-B14F-4D97-AF65-F5344CB8AC3E}">
        <p14:creationId xmlns:p14="http://schemas.microsoft.com/office/powerpoint/2010/main" val="23222925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EFA9757-0C61-4E30-8D0F-4A55F9F3566F}" type="slidenum">
              <a:rPr lang="en-US" smtClean="0"/>
              <a:pPr/>
              <a:t>29</a:t>
            </a:fld>
            <a:endParaRPr lang="en-US"/>
          </a:p>
        </p:txBody>
      </p:sp>
      <p:sp>
        <p:nvSpPr>
          <p:cNvPr id="3" name="Rectangle 2"/>
          <p:cNvSpPr/>
          <p:nvPr/>
        </p:nvSpPr>
        <p:spPr>
          <a:xfrm>
            <a:off x="2971800" y="34636"/>
            <a:ext cx="3352800" cy="461665"/>
          </a:xfrm>
          <a:prstGeom prst="rect">
            <a:avLst/>
          </a:prstGeom>
        </p:spPr>
        <p:txBody>
          <a:bodyPr wrap="square">
            <a:spAutoFit/>
          </a:bodyPr>
          <a:lstStyle/>
          <a:p>
            <a:r>
              <a:rPr lang="en-IN" sz="2400" b="1" dirty="0" smtClean="0">
                <a:solidFill>
                  <a:schemeClr val="bg1"/>
                </a:solidFill>
                <a:latin typeface="Cambria" panose="02040503050406030204" pitchFamily="18" charset="0"/>
                <a:ea typeface="Cambria" panose="02040503050406030204" pitchFamily="18" charset="0"/>
              </a:rPr>
              <a:t>Linear Operators</a:t>
            </a:r>
            <a:endParaRPr lang="en-IN" sz="2400" b="1" dirty="0">
              <a:solidFill>
                <a:schemeClr val="bg1"/>
              </a:solidFill>
              <a:latin typeface="Cambria" panose="02040503050406030204" pitchFamily="18" charset="0"/>
              <a:ea typeface="Cambria" panose="02040503050406030204" pitchFamily="18" charset="0"/>
            </a:endParaRPr>
          </a:p>
        </p:txBody>
      </p:sp>
      <p:sp>
        <p:nvSpPr>
          <p:cNvPr id="4" name="Rectangle 1"/>
          <p:cNvSpPr>
            <a:spLocks noChangeArrowheads="1"/>
          </p:cNvSpPr>
          <p:nvPr/>
        </p:nvSpPr>
        <p:spPr bwMode="auto">
          <a:xfrm>
            <a:off x="533400" y="690265"/>
            <a:ext cx="8305800" cy="3453459"/>
          </a:xfrm>
          <a:prstGeom prst="rect">
            <a:avLst/>
          </a:prstGeom>
          <a:ln>
            <a:noFill/>
            <a:headEnd/>
            <a:tailEnd/>
          </a:ln>
          <a:extLst/>
        </p:spPr>
        <p:style>
          <a:lnRef idx="2">
            <a:schemeClr val="accent2"/>
          </a:lnRef>
          <a:fillRef idx="1">
            <a:schemeClr val="lt1"/>
          </a:fillRef>
          <a:effectRef idx="0">
            <a:schemeClr val="accent2"/>
          </a:effectRef>
          <a:fontRef idx="minor">
            <a:schemeClr val="dk1"/>
          </a:fontRef>
        </p:style>
        <p:txBody>
          <a:bodyPr vert="horz" wrap="square" lIns="0" tIns="0" rIns="0" bIns="15870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smtClean="0">
                <a:ln>
                  <a:noFill/>
                </a:ln>
                <a:solidFill>
                  <a:srgbClr val="444444"/>
                </a:solidFill>
                <a:effectLst/>
                <a:latin typeface="Times New Roman" panose="02020603050405020304" pitchFamily="18" charset="0"/>
                <a:cs typeface="Times New Roman" panose="02020603050405020304" pitchFamily="18" charset="0"/>
              </a:rPr>
              <a:t>A function f is called a </a:t>
            </a:r>
            <a:r>
              <a:rPr kumimoji="0" lang="en-US" altLang="en-US" sz="2800" b="0" i="1" u="none" strike="noStrike" cap="none" normalizeH="0" baseline="0" dirty="0" smtClean="0">
                <a:ln>
                  <a:noFill/>
                </a:ln>
                <a:solidFill>
                  <a:srgbClr val="444444"/>
                </a:solidFill>
                <a:effectLst/>
                <a:latin typeface="Times New Roman" panose="02020603050405020304" pitchFamily="18" charset="0"/>
                <a:cs typeface="Times New Roman" panose="02020603050405020304" pitchFamily="18" charset="0"/>
              </a:rPr>
              <a:t>linear operator</a:t>
            </a:r>
            <a:r>
              <a:rPr kumimoji="0" lang="en-US" altLang="en-US" sz="2800" b="0" i="0" u="none" strike="noStrike" cap="none" normalizeH="0" baseline="0" dirty="0" smtClean="0">
                <a:ln>
                  <a:noFill/>
                </a:ln>
                <a:solidFill>
                  <a:srgbClr val="444444"/>
                </a:solidFill>
                <a:effectLst/>
                <a:latin typeface="Times New Roman" panose="02020603050405020304" pitchFamily="18" charset="0"/>
                <a:cs typeface="Times New Roman" panose="02020603050405020304" pitchFamily="18" charset="0"/>
              </a:rPr>
              <a:t> if it has the two conditions: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1236663" lvl="0" indent="-514350" algn="just">
              <a:buFont typeface="+mj-lt"/>
              <a:buAutoNum type="arabicPeriod"/>
            </a:pPr>
            <a:r>
              <a:rPr kumimoji="0" lang="en-US" altLang="en-US" sz="2800" b="0" i="0" u="none" strike="noStrike" cap="none" normalizeH="0" baseline="0" dirty="0" smtClean="0">
                <a:ln>
                  <a:noFill/>
                </a:ln>
                <a:solidFill>
                  <a:srgbClr val="444444"/>
                </a:solidFill>
                <a:effectLst/>
                <a:latin typeface="Times New Roman" panose="02020603050405020304" pitchFamily="18" charset="0"/>
                <a:cs typeface="Times New Roman" panose="02020603050405020304" pitchFamily="18" charset="0"/>
              </a:rPr>
              <a:t> </a:t>
            </a:r>
            <a:r>
              <a:rPr lang="en-IN" sz="2800" b="1" dirty="0" smtClean="0">
                <a:solidFill>
                  <a:srgbClr val="0033CC"/>
                </a:solidFill>
                <a:latin typeface="arial" panose="020B0604020202020204" pitchFamily="34" charset="0"/>
              </a:rPr>
              <a:t>Â(</a:t>
            </a:r>
            <a:r>
              <a:rPr lang="en-IN" sz="2800" b="1" dirty="0" err="1" smtClean="0">
                <a:solidFill>
                  <a:srgbClr val="C00000"/>
                </a:solidFill>
                <a:latin typeface="arial" panose="020B0604020202020204" pitchFamily="34" charset="0"/>
              </a:rPr>
              <a:t>ɸ+</a:t>
            </a:r>
            <a:r>
              <a:rPr lang="en-IN" sz="2800" b="1" dirty="0" err="1" smtClean="0">
                <a:solidFill>
                  <a:srgbClr val="00B050"/>
                </a:solidFill>
                <a:latin typeface="arial" panose="020B0604020202020204" pitchFamily="34" charset="0"/>
              </a:rPr>
              <a:t>ψ</a:t>
            </a:r>
            <a:r>
              <a:rPr kumimoji="0" lang="en-US" altLang="en-US" sz="2800" b="0" i="0" u="none" strike="noStrike" cap="none" normalizeH="0" baseline="0" dirty="0" smtClean="0">
                <a:ln>
                  <a:noFill/>
                </a:ln>
                <a:solidFill>
                  <a:srgbClr val="444444"/>
                </a:solidFill>
                <a:effectLst/>
                <a:latin typeface="Times New Roman" panose="02020603050405020304" pitchFamily="18" charset="0"/>
                <a:cs typeface="Times New Roman" panose="02020603050405020304" pitchFamily="18" charset="0"/>
              </a:rPr>
              <a:t>)= </a:t>
            </a:r>
            <a:r>
              <a:rPr lang="en-IN" sz="2800" b="1" dirty="0" err="1" smtClean="0">
                <a:solidFill>
                  <a:srgbClr val="0033CC"/>
                </a:solidFill>
                <a:latin typeface="arial" panose="020B0604020202020204" pitchFamily="34" charset="0"/>
              </a:rPr>
              <a:t>Â</a:t>
            </a:r>
            <a:r>
              <a:rPr lang="en-IN" sz="2800" b="1" dirty="0" err="1" smtClean="0">
                <a:solidFill>
                  <a:srgbClr val="C00000"/>
                </a:solidFill>
                <a:latin typeface="arial" panose="020B0604020202020204" pitchFamily="34" charset="0"/>
              </a:rPr>
              <a:t>ɸ+</a:t>
            </a:r>
            <a:r>
              <a:rPr lang="en-IN" sz="2800" b="1" dirty="0" err="1" smtClean="0">
                <a:solidFill>
                  <a:srgbClr val="0033CC"/>
                </a:solidFill>
                <a:latin typeface="arial" panose="020B0604020202020204" pitchFamily="34" charset="0"/>
              </a:rPr>
              <a:t>Â</a:t>
            </a:r>
            <a:r>
              <a:rPr lang="en-IN" sz="2800" b="1" dirty="0" err="1" smtClean="0">
                <a:solidFill>
                  <a:srgbClr val="00B050"/>
                </a:solidFill>
                <a:latin typeface="arial" panose="020B0604020202020204" pitchFamily="34" charset="0"/>
              </a:rPr>
              <a:t>ψ</a:t>
            </a:r>
            <a:endParaRPr lang="en-IN" sz="2800" b="1" dirty="0" smtClean="0">
              <a:solidFill>
                <a:srgbClr val="00B050"/>
              </a:solidFill>
              <a:latin typeface="arial" panose="020B0604020202020204" pitchFamily="34" charset="0"/>
            </a:endParaRPr>
          </a:p>
          <a:p>
            <a:pPr marL="1236663" lvl="0" indent="-514350" algn="just">
              <a:buFont typeface="+mj-lt"/>
              <a:buAutoNum type="arabicPeriod"/>
            </a:pPr>
            <a:endParaRPr lang="en-IN" sz="2800" b="1" dirty="0">
              <a:solidFill>
                <a:srgbClr val="00B050"/>
              </a:solidFill>
              <a:latin typeface="arial" panose="020B0604020202020204" pitchFamily="34" charset="0"/>
              <a:cs typeface="Times New Roman" panose="02020603050405020304" pitchFamily="18" charset="0"/>
            </a:endParaRPr>
          </a:p>
          <a:p>
            <a:pPr marL="1236663" indent="-514350" algn="just">
              <a:buFont typeface="+mj-lt"/>
              <a:buAutoNum type="arabicPeriod"/>
            </a:pPr>
            <a:r>
              <a:rPr lang="en-IN" sz="2800" b="1" dirty="0">
                <a:solidFill>
                  <a:srgbClr val="0033CC"/>
                </a:solidFill>
                <a:latin typeface="arial" panose="020B0604020202020204" pitchFamily="34" charset="0"/>
              </a:rPr>
              <a:t>Â</a:t>
            </a:r>
            <a:r>
              <a:rPr lang="en-US" altLang="en-US" sz="2800" dirty="0">
                <a:solidFill>
                  <a:srgbClr val="444444"/>
                </a:solidFill>
                <a:latin typeface="Times New Roman" panose="02020603050405020304" pitchFamily="18" charset="0"/>
                <a:cs typeface="Times New Roman" panose="02020603050405020304" pitchFamily="18" charset="0"/>
              </a:rPr>
              <a:t>(c</a:t>
            </a:r>
            <a:r>
              <a:rPr lang="en-IN" sz="2800" b="1" dirty="0">
                <a:solidFill>
                  <a:srgbClr val="00B050"/>
                </a:solidFill>
                <a:latin typeface="arial" panose="020B0604020202020204" pitchFamily="34" charset="0"/>
              </a:rPr>
              <a:t>ψ</a:t>
            </a:r>
            <a:r>
              <a:rPr lang="en-US" altLang="en-US" sz="2800" dirty="0">
                <a:solidFill>
                  <a:srgbClr val="444444"/>
                </a:solidFill>
                <a:latin typeface="Times New Roman" panose="02020603050405020304" pitchFamily="18" charset="0"/>
                <a:cs typeface="Times New Roman" panose="02020603050405020304" pitchFamily="18" charset="0"/>
              </a:rPr>
              <a:t>)=</a:t>
            </a:r>
            <a:r>
              <a:rPr lang="en-US" altLang="en-US" sz="2800" dirty="0" smtClean="0">
                <a:solidFill>
                  <a:srgbClr val="444444"/>
                </a:solidFill>
                <a:latin typeface="Times New Roman" panose="02020603050405020304" pitchFamily="18" charset="0"/>
                <a:cs typeface="Times New Roman" panose="02020603050405020304" pitchFamily="18" charset="0"/>
              </a:rPr>
              <a:t>c </a:t>
            </a:r>
            <a:r>
              <a:rPr lang="en-IN" sz="2800" b="1" dirty="0" smtClean="0">
                <a:solidFill>
                  <a:srgbClr val="0033CC"/>
                </a:solidFill>
                <a:latin typeface="arial" panose="020B0604020202020204" pitchFamily="34" charset="0"/>
              </a:rPr>
              <a:t>Â </a:t>
            </a:r>
            <a:r>
              <a:rPr lang="en-US" altLang="en-US" sz="2800" dirty="0">
                <a:solidFill>
                  <a:srgbClr val="444444"/>
                </a:solidFill>
                <a:latin typeface="Times New Roman" panose="02020603050405020304" pitchFamily="18" charset="0"/>
                <a:cs typeface="Times New Roman" panose="02020603050405020304" pitchFamily="18" charset="0"/>
              </a:rPr>
              <a:t>(</a:t>
            </a:r>
            <a:r>
              <a:rPr lang="en-IN" sz="2800" b="1" dirty="0">
                <a:solidFill>
                  <a:srgbClr val="00B050"/>
                </a:solidFill>
                <a:latin typeface="arial" panose="020B0604020202020204" pitchFamily="34" charset="0"/>
              </a:rPr>
              <a:t>ψ</a:t>
            </a:r>
            <a:r>
              <a:rPr lang="en-US" altLang="en-US" sz="2800" dirty="0">
                <a:solidFill>
                  <a:srgbClr val="444444"/>
                </a:solidFill>
                <a:latin typeface="Times New Roman" panose="02020603050405020304" pitchFamily="18" charset="0"/>
                <a:cs typeface="Times New Roman" panose="02020603050405020304" pitchFamily="18" charset="0"/>
              </a:rPr>
              <a:t>) for all </a:t>
            </a:r>
            <a:r>
              <a:rPr lang="en-IN" sz="2800" b="1" dirty="0">
                <a:solidFill>
                  <a:srgbClr val="00B050"/>
                </a:solidFill>
                <a:latin typeface="arial" panose="020B0604020202020204" pitchFamily="34" charset="0"/>
              </a:rPr>
              <a:t>ψ</a:t>
            </a:r>
            <a:r>
              <a:rPr lang="en-US" altLang="en-US" sz="2800" dirty="0">
                <a:solidFill>
                  <a:srgbClr val="444444"/>
                </a:solidFill>
                <a:latin typeface="Times New Roman" panose="02020603050405020304" pitchFamily="18" charset="0"/>
                <a:cs typeface="Times New Roman" panose="02020603050405020304" pitchFamily="18" charset="0"/>
              </a:rPr>
              <a:t> and all constants c.</a:t>
            </a:r>
          </a:p>
          <a:p>
            <a:pPr marL="1236663" lvl="0" indent="-514350" algn="just">
              <a:buFont typeface="+mj-lt"/>
              <a:buAutoNum type="arabicPeriod"/>
            </a:pPr>
            <a:endParaRPr lang="en-US" sz="2800" dirty="0">
              <a:solidFill>
                <a:srgbClr val="444444"/>
              </a:solidFill>
              <a:latin typeface="Times New Roman" panose="02020603050405020304" pitchFamily="18" charset="0"/>
              <a:cs typeface="Times New Roman" panose="02020603050405020304" pitchFamily="18" charset="0"/>
            </a:endParaRPr>
          </a:p>
          <a:p>
            <a:pPr marL="722313" marR="0" lvl="0" indent="34925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5349853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Wave Particle Duality</a:t>
            </a:r>
            <a:endParaRPr lang="en-US" dirty="0"/>
          </a:p>
        </p:txBody>
      </p:sp>
      <p:sp>
        <p:nvSpPr>
          <p:cNvPr id="3" name="Content Placeholder 2"/>
          <p:cNvSpPr>
            <a:spLocks noGrp="1"/>
          </p:cNvSpPr>
          <p:nvPr>
            <p:ph sz="half" idx="1"/>
          </p:nvPr>
        </p:nvSpPr>
        <p:spPr>
          <a:xfrm>
            <a:off x="457200" y="838200"/>
            <a:ext cx="3810000" cy="533400"/>
          </a:xfrm>
        </p:spPr>
        <p:txBody>
          <a:bodyPr/>
          <a:lstStyle/>
          <a:p>
            <a:r>
              <a:rPr lang="en-US" sz="2400" dirty="0" smtClean="0"/>
              <a:t>Particle Nature of Light</a:t>
            </a:r>
          </a:p>
          <a:p>
            <a:pPr lvl="1">
              <a:lnSpc>
                <a:spcPct val="90000"/>
              </a:lnSpc>
            </a:pPr>
            <a:r>
              <a:rPr lang="en-US" sz="2200" dirty="0" smtClean="0"/>
              <a:t>Photoelectric effect</a:t>
            </a:r>
          </a:p>
          <a:p>
            <a:pPr lvl="1">
              <a:lnSpc>
                <a:spcPct val="90000"/>
              </a:lnSpc>
            </a:pPr>
            <a:r>
              <a:rPr lang="en-US" sz="2200" dirty="0" smtClean="0"/>
              <a:t>Compton effect</a:t>
            </a:r>
          </a:p>
          <a:p>
            <a:pPr>
              <a:buNone/>
            </a:pPr>
            <a:endParaRPr lang="en-US" sz="2400" dirty="0"/>
          </a:p>
        </p:txBody>
      </p:sp>
      <p:sp>
        <p:nvSpPr>
          <p:cNvPr id="4" name="Content Placeholder 3"/>
          <p:cNvSpPr>
            <a:spLocks noGrp="1"/>
          </p:cNvSpPr>
          <p:nvPr>
            <p:ph sz="half" idx="2"/>
          </p:nvPr>
        </p:nvSpPr>
        <p:spPr>
          <a:xfrm>
            <a:off x="4419600" y="838200"/>
            <a:ext cx="3810000" cy="533400"/>
          </a:xfrm>
        </p:spPr>
        <p:txBody>
          <a:bodyPr/>
          <a:lstStyle/>
          <a:p>
            <a:r>
              <a:rPr lang="en-US" sz="2400" dirty="0" smtClean="0"/>
              <a:t>Wave Nature of Particle</a:t>
            </a:r>
          </a:p>
          <a:p>
            <a:pPr lvl="1"/>
            <a:r>
              <a:rPr lang="en-US" dirty="0" smtClean="0"/>
              <a:t>Electron diffraction</a:t>
            </a:r>
            <a:endParaRPr lang="en-US" dirty="0"/>
          </a:p>
        </p:txBody>
      </p:sp>
      <p:pic>
        <p:nvPicPr>
          <p:cNvPr id="5" name="Picture 5" descr="photoelectric effect"/>
          <p:cNvPicPr>
            <a:picLocks noChangeAspect="1" noChangeArrowheads="1"/>
          </p:cNvPicPr>
          <p:nvPr/>
        </p:nvPicPr>
        <p:blipFill>
          <a:blip r:embed="rId3" cstate="print"/>
          <a:srcRect/>
          <a:stretch>
            <a:fillRect/>
          </a:stretch>
        </p:blipFill>
        <p:spPr bwMode="auto">
          <a:xfrm>
            <a:off x="1219200" y="2133600"/>
            <a:ext cx="2438400" cy="1982788"/>
          </a:xfrm>
          <a:prstGeom prst="rect">
            <a:avLst/>
          </a:prstGeom>
          <a:noFill/>
        </p:spPr>
      </p:pic>
      <p:grpSp>
        <p:nvGrpSpPr>
          <p:cNvPr id="6" name="Group 9"/>
          <p:cNvGrpSpPr>
            <a:grpSpLocks/>
          </p:cNvGrpSpPr>
          <p:nvPr/>
        </p:nvGrpSpPr>
        <p:grpSpPr bwMode="auto">
          <a:xfrm>
            <a:off x="4495800" y="1828800"/>
            <a:ext cx="3733800" cy="2667000"/>
            <a:chOff x="897" y="930"/>
            <a:chExt cx="3966" cy="1758"/>
          </a:xfrm>
        </p:grpSpPr>
        <p:pic>
          <p:nvPicPr>
            <p:cNvPr id="7" name="Picture 5" descr="Electron interference"/>
            <p:cNvPicPr>
              <a:picLocks noChangeAspect="1" noChangeArrowheads="1"/>
            </p:cNvPicPr>
            <p:nvPr/>
          </p:nvPicPr>
          <p:blipFill>
            <a:blip r:embed="rId4" cstate="print"/>
            <a:srcRect/>
            <a:stretch>
              <a:fillRect/>
            </a:stretch>
          </p:blipFill>
          <p:spPr bwMode="auto">
            <a:xfrm>
              <a:off x="897" y="930"/>
              <a:ext cx="3966" cy="1758"/>
            </a:xfrm>
            <a:prstGeom prst="rect">
              <a:avLst/>
            </a:prstGeom>
            <a:noFill/>
          </p:spPr>
        </p:pic>
        <p:pic>
          <p:nvPicPr>
            <p:cNvPr id="8" name="Picture 8" descr="W1155_29"/>
            <p:cNvPicPr>
              <a:picLocks noChangeAspect="1" noChangeArrowheads="1"/>
            </p:cNvPicPr>
            <p:nvPr/>
          </p:nvPicPr>
          <p:blipFill>
            <a:blip r:embed="rId5" cstate="print"/>
            <a:srcRect b="32939"/>
            <a:stretch>
              <a:fillRect/>
            </a:stretch>
          </p:blipFill>
          <p:spPr bwMode="auto">
            <a:xfrm>
              <a:off x="912" y="943"/>
              <a:ext cx="1776" cy="1745"/>
            </a:xfrm>
            <a:prstGeom prst="rect">
              <a:avLst/>
            </a:prstGeom>
            <a:noFill/>
          </p:spPr>
        </p:pic>
      </p:grpSp>
      <p:sp>
        <p:nvSpPr>
          <p:cNvPr id="9" name="Rectangle 7"/>
          <p:cNvSpPr txBox="1">
            <a:spLocks noChangeArrowheads="1"/>
          </p:cNvSpPr>
          <p:nvPr/>
        </p:nvSpPr>
        <p:spPr bwMode="auto">
          <a:xfrm>
            <a:off x="4876800" y="4724400"/>
            <a:ext cx="3810000" cy="914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000000"/>
              </a:buClr>
              <a:buSzTx/>
              <a:buFontTx/>
              <a:buNone/>
              <a:tabLst/>
              <a:defRPr/>
            </a:pPr>
            <a:r>
              <a:rPr kumimoji="0" lang="en-US" sz="1800" b="0" i="0" u="none" strike="noStrike" kern="0" cap="none" spc="0" normalizeH="0" baseline="0" noProof="0" dirty="0" smtClean="0">
                <a:ln>
                  <a:noFill/>
                </a:ln>
                <a:solidFill>
                  <a:srgbClr val="000000"/>
                </a:solidFill>
                <a:effectLst/>
                <a:uLnTx/>
                <a:uFillTx/>
                <a:latin typeface="Calibri" pitchFamily="34" charset="0"/>
                <a:ea typeface="+mn-ea"/>
                <a:cs typeface="Calibri" pitchFamily="34" charset="0"/>
              </a:rPr>
              <a:t>When electrons fired toward a slit for which d &lt; l, a diffraction pattern is seen</a:t>
            </a:r>
          </a:p>
          <a:p>
            <a:pPr marL="342900" marR="0" lvl="0" indent="-342900" algn="l" defTabSz="914400" rtl="0" eaLnBrk="1" fontAlgn="base" latinLnBrk="0" hangingPunct="1">
              <a:lnSpc>
                <a:spcPct val="100000"/>
              </a:lnSpc>
              <a:spcBef>
                <a:spcPct val="20000"/>
              </a:spcBef>
              <a:spcAft>
                <a:spcPct val="0"/>
              </a:spcAft>
              <a:buClr>
                <a:srgbClr val="000000"/>
              </a:buClr>
              <a:buSzTx/>
              <a:buFontTx/>
              <a:buChar char="•"/>
              <a:tabLst/>
              <a:defRPr/>
            </a:pPr>
            <a:endParaRPr kumimoji="0" lang="en-US" sz="1800" b="0" i="0" u="none" strike="noStrike" kern="0" cap="none" spc="0" normalizeH="0" baseline="0" noProof="0" dirty="0">
              <a:ln>
                <a:noFill/>
              </a:ln>
              <a:solidFill>
                <a:srgbClr val="000000"/>
              </a:solidFill>
              <a:effectLst/>
              <a:uLnTx/>
              <a:uFillTx/>
              <a:latin typeface="Calibri" pitchFamily="34" charset="0"/>
              <a:ea typeface="+mn-ea"/>
              <a:cs typeface="Calibri"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EFA9757-0C61-4E30-8D0F-4A55F9F3566F}" type="slidenum">
              <a:rPr lang="en-US" smtClean="0"/>
              <a:pPr/>
              <a:t>30</a:t>
            </a:fld>
            <a:endParaRPr lang="en-US"/>
          </a:p>
        </p:txBody>
      </p:sp>
      <p:sp>
        <p:nvSpPr>
          <p:cNvPr id="3" name="Rectangle 2"/>
          <p:cNvSpPr/>
          <p:nvPr/>
        </p:nvSpPr>
        <p:spPr>
          <a:xfrm>
            <a:off x="381000" y="1295400"/>
            <a:ext cx="8153400" cy="1692771"/>
          </a:xfrm>
          <a:prstGeom prst="rect">
            <a:avLst/>
          </a:prstGeom>
        </p:spPr>
        <p:txBody>
          <a:bodyPr wrap="square">
            <a:spAutoFit/>
          </a:bodyPr>
          <a:lstStyle/>
          <a:p>
            <a:pPr algn="just"/>
            <a:r>
              <a:rPr lang="en-IN" sz="2400" dirty="0">
                <a:solidFill>
                  <a:srgbClr val="202124"/>
                </a:solidFill>
                <a:latin typeface="arial" panose="020B0604020202020204" pitchFamily="34" charset="0"/>
              </a:rPr>
              <a:t>Hermitian operators are operators which satisfy </a:t>
            </a:r>
            <a:r>
              <a:rPr lang="en-IN" sz="2400" dirty="0" smtClean="0">
                <a:solidFill>
                  <a:srgbClr val="202124"/>
                </a:solidFill>
                <a:latin typeface="arial" panose="020B0604020202020204" pitchFamily="34" charset="0"/>
              </a:rPr>
              <a:t>the condition</a:t>
            </a:r>
            <a:endParaRPr lang="en-IN" sz="2400" b="1" dirty="0" smtClean="0">
              <a:solidFill>
                <a:srgbClr val="202124"/>
              </a:solidFill>
              <a:latin typeface="arial" panose="020B0604020202020204" pitchFamily="34" charset="0"/>
            </a:endParaRPr>
          </a:p>
          <a:p>
            <a:pPr algn="just"/>
            <a:endParaRPr lang="en-IN" sz="2400" b="1" dirty="0">
              <a:solidFill>
                <a:srgbClr val="202124"/>
              </a:solidFill>
              <a:latin typeface="arial" panose="020B0604020202020204" pitchFamily="34" charset="0"/>
            </a:endParaRPr>
          </a:p>
          <a:p>
            <a:pPr algn="ctr"/>
            <a:r>
              <a:rPr lang="en-IN" sz="3200" b="1" dirty="0" smtClean="0">
                <a:solidFill>
                  <a:srgbClr val="0033CC"/>
                </a:solidFill>
                <a:latin typeface="arial" panose="020B0604020202020204" pitchFamily="34" charset="0"/>
              </a:rPr>
              <a:t>∫</a:t>
            </a:r>
            <a:r>
              <a:rPr lang="en-IN" sz="3200" b="1" dirty="0" smtClean="0">
                <a:solidFill>
                  <a:srgbClr val="C00000"/>
                </a:solidFill>
                <a:latin typeface="arial" panose="020B0604020202020204" pitchFamily="34" charset="0"/>
              </a:rPr>
              <a:t>ɸ </a:t>
            </a:r>
            <a:r>
              <a:rPr lang="en-IN" sz="3200" b="1" dirty="0" smtClean="0">
                <a:solidFill>
                  <a:srgbClr val="0033CC"/>
                </a:solidFill>
                <a:latin typeface="arial" panose="020B0604020202020204" pitchFamily="34" charset="0"/>
              </a:rPr>
              <a:t>(</a:t>
            </a:r>
            <a:r>
              <a:rPr lang="en-IN" sz="3200" b="1" dirty="0" err="1" smtClean="0">
                <a:solidFill>
                  <a:srgbClr val="0033CC"/>
                </a:solidFill>
                <a:latin typeface="arial" panose="020B0604020202020204" pitchFamily="34" charset="0"/>
              </a:rPr>
              <a:t>Â</a:t>
            </a:r>
            <a:r>
              <a:rPr lang="en-IN" sz="3200" b="1" dirty="0" err="1" smtClean="0">
                <a:solidFill>
                  <a:srgbClr val="00B050"/>
                </a:solidFill>
                <a:latin typeface="arial" panose="020B0604020202020204" pitchFamily="34" charset="0"/>
              </a:rPr>
              <a:t>ψ</a:t>
            </a:r>
            <a:r>
              <a:rPr lang="en-IN" sz="3200" b="1" dirty="0">
                <a:solidFill>
                  <a:srgbClr val="0033CC"/>
                </a:solidFill>
                <a:latin typeface="arial" panose="020B0604020202020204" pitchFamily="34" charset="0"/>
              </a:rPr>
              <a:t>)</a:t>
            </a:r>
            <a:r>
              <a:rPr lang="en-IN" sz="3200" b="1" baseline="30000" dirty="0">
                <a:solidFill>
                  <a:srgbClr val="0033CC"/>
                </a:solidFill>
                <a:latin typeface="arial" panose="020B0604020202020204" pitchFamily="34" charset="0"/>
              </a:rPr>
              <a:t>∗</a:t>
            </a:r>
            <a:r>
              <a:rPr lang="en-IN" sz="3200" b="1" dirty="0" err="1">
                <a:solidFill>
                  <a:srgbClr val="0033CC"/>
                </a:solidFill>
                <a:latin typeface="arial" panose="020B0604020202020204" pitchFamily="34" charset="0"/>
              </a:rPr>
              <a:t>dτ</a:t>
            </a:r>
            <a:r>
              <a:rPr lang="en-IN" sz="3200" b="1" dirty="0">
                <a:solidFill>
                  <a:srgbClr val="0033CC"/>
                </a:solidFill>
                <a:latin typeface="arial" panose="020B0604020202020204" pitchFamily="34" charset="0"/>
              </a:rPr>
              <a:t> = </a:t>
            </a:r>
            <a:r>
              <a:rPr lang="en-IN" sz="3200" b="1" dirty="0" smtClean="0">
                <a:solidFill>
                  <a:srgbClr val="0033CC"/>
                </a:solidFill>
                <a:latin typeface="arial" panose="020B0604020202020204" pitchFamily="34" charset="0"/>
              </a:rPr>
              <a:t>∫ψ</a:t>
            </a:r>
            <a:r>
              <a:rPr lang="en-IN" sz="3200" b="1" baseline="30000" dirty="0" smtClean="0">
                <a:solidFill>
                  <a:srgbClr val="0033CC"/>
                </a:solidFill>
                <a:latin typeface="arial" panose="020B0604020202020204" pitchFamily="34" charset="0"/>
              </a:rPr>
              <a:t>∗ </a:t>
            </a:r>
            <a:r>
              <a:rPr lang="en-IN" sz="3200" b="1" dirty="0" smtClean="0">
                <a:solidFill>
                  <a:srgbClr val="0033CC"/>
                </a:solidFill>
                <a:latin typeface="arial" panose="020B0604020202020204" pitchFamily="34" charset="0"/>
              </a:rPr>
              <a:t>(</a:t>
            </a:r>
            <a:r>
              <a:rPr lang="en-IN" sz="3200" b="1" dirty="0" err="1" smtClean="0">
                <a:solidFill>
                  <a:srgbClr val="0033CC"/>
                </a:solidFill>
                <a:latin typeface="arial" panose="020B0604020202020204" pitchFamily="34" charset="0"/>
              </a:rPr>
              <a:t>Â</a:t>
            </a:r>
            <a:r>
              <a:rPr lang="en-IN" sz="3200" b="1" dirty="0" err="1">
                <a:solidFill>
                  <a:srgbClr val="C00000"/>
                </a:solidFill>
                <a:latin typeface="arial" panose="020B0604020202020204" pitchFamily="34" charset="0"/>
              </a:rPr>
              <a:t>ɸ</a:t>
            </a:r>
            <a:r>
              <a:rPr lang="en-IN" sz="3200" b="1" dirty="0" smtClean="0">
                <a:solidFill>
                  <a:srgbClr val="0033CC"/>
                </a:solidFill>
                <a:latin typeface="arial" panose="020B0604020202020204" pitchFamily="34" charset="0"/>
              </a:rPr>
              <a:t>)</a:t>
            </a:r>
            <a:r>
              <a:rPr lang="en-IN" sz="3200" b="1" dirty="0" err="1" smtClean="0">
                <a:solidFill>
                  <a:srgbClr val="0033CC"/>
                </a:solidFill>
                <a:latin typeface="arial" panose="020B0604020202020204" pitchFamily="34" charset="0"/>
              </a:rPr>
              <a:t>dτ</a:t>
            </a:r>
            <a:r>
              <a:rPr lang="en-IN" sz="3200" b="1" dirty="0">
                <a:solidFill>
                  <a:srgbClr val="0033CC"/>
                </a:solidFill>
                <a:latin typeface="arial" panose="020B0604020202020204" pitchFamily="34" charset="0"/>
              </a:rPr>
              <a:t> </a:t>
            </a:r>
            <a:endParaRPr lang="en-IN" sz="3200" b="1" dirty="0">
              <a:solidFill>
                <a:srgbClr val="0033CC"/>
              </a:solidFill>
            </a:endParaRPr>
          </a:p>
        </p:txBody>
      </p:sp>
      <p:sp>
        <p:nvSpPr>
          <p:cNvPr id="4" name="Rectangle 3"/>
          <p:cNvSpPr/>
          <p:nvPr/>
        </p:nvSpPr>
        <p:spPr>
          <a:xfrm>
            <a:off x="2971800" y="304800"/>
            <a:ext cx="3195105" cy="461665"/>
          </a:xfrm>
          <a:prstGeom prst="rect">
            <a:avLst/>
          </a:prstGeom>
        </p:spPr>
        <p:txBody>
          <a:bodyPr wrap="none">
            <a:spAutoFit/>
          </a:bodyPr>
          <a:lstStyle/>
          <a:p>
            <a:r>
              <a:rPr lang="en-IN" sz="2400" b="1" dirty="0">
                <a:solidFill>
                  <a:srgbClr val="202124"/>
                </a:solidFill>
                <a:latin typeface="arial" panose="020B0604020202020204" pitchFamily="34" charset="0"/>
              </a:rPr>
              <a:t>Hermitian operators </a:t>
            </a:r>
            <a:endParaRPr lang="en-IN" sz="2400" b="1" dirty="0"/>
          </a:p>
        </p:txBody>
      </p:sp>
      <p:sp>
        <p:nvSpPr>
          <p:cNvPr id="5" name="Rectangle 4"/>
          <p:cNvSpPr/>
          <p:nvPr/>
        </p:nvSpPr>
        <p:spPr>
          <a:xfrm>
            <a:off x="591987" y="3200400"/>
            <a:ext cx="8305800" cy="1200329"/>
          </a:xfrm>
          <a:prstGeom prst="rect">
            <a:avLst/>
          </a:prstGeom>
        </p:spPr>
        <p:txBody>
          <a:bodyPr wrap="square">
            <a:spAutoFit/>
          </a:bodyPr>
          <a:lstStyle/>
          <a:p>
            <a:r>
              <a:rPr lang="en-IN" sz="2400" b="1" dirty="0" smtClean="0">
                <a:solidFill>
                  <a:schemeClr val="bg1"/>
                </a:solidFill>
                <a:latin typeface="Cambria" panose="02040503050406030204" pitchFamily="18" charset="0"/>
                <a:ea typeface="Cambria" panose="02040503050406030204" pitchFamily="18" charset="0"/>
              </a:rPr>
              <a:t>where </a:t>
            </a:r>
            <a:r>
              <a:rPr lang="en-IN" sz="2400" b="1" dirty="0">
                <a:solidFill>
                  <a:schemeClr val="bg1"/>
                </a:solidFill>
                <a:latin typeface="arial" panose="020B0604020202020204" pitchFamily="34" charset="0"/>
              </a:rPr>
              <a:t>ɸ </a:t>
            </a:r>
            <a:r>
              <a:rPr lang="en-IN" sz="2400" b="1" dirty="0" smtClean="0">
                <a:solidFill>
                  <a:schemeClr val="bg1"/>
                </a:solidFill>
                <a:latin typeface="Cambria" panose="02040503050406030204" pitchFamily="18" charset="0"/>
                <a:ea typeface="Cambria" panose="02040503050406030204" pitchFamily="18" charset="0"/>
              </a:rPr>
              <a:t>and </a:t>
            </a:r>
            <a:r>
              <a:rPr lang="en-IN" sz="2400" b="1" dirty="0">
                <a:solidFill>
                  <a:schemeClr val="bg1"/>
                </a:solidFill>
                <a:latin typeface="Cambria" panose="02040503050406030204" pitchFamily="18" charset="0"/>
                <a:ea typeface="Cambria" panose="02040503050406030204" pitchFamily="18" charset="0"/>
              </a:rPr>
              <a:t>ψ represent any two </a:t>
            </a:r>
            <a:r>
              <a:rPr lang="en-IN" sz="2400" b="1" dirty="0" smtClean="0">
                <a:solidFill>
                  <a:schemeClr val="bg1"/>
                </a:solidFill>
                <a:latin typeface="Cambria" panose="02040503050406030204" pitchFamily="18" charset="0"/>
                <a:ea typeface="Cambria" panose="02040503050406030204" pitchFamily="18" charset="0"/>
              </a:rPr>
              <a:t>well </a:t>
            </a:r>
            <a:r>
              <a:rPr lang="en-IN" sz="2400" b="1" dirty="0">
                <a:solidFill>
                  <a:schemeClr val="bg1"/>
                </a:solidFill>
                <a:latin typeface="Cambria" panose="02040503050406030204" pitchFamily="18" charset="0"/>
                <a:ea typeface="Cambria" panose="02040503050406030204" pitchFamily="18" charset="0"/>
              </a:rPr>
              <a:t>behaved </a:t>
            </a:r>
            <a:r>
              <a:rPr lang="en-IN" sz="2400" b="1" dirty="0" smtClean="0">
                <a:solidFill>
                  <a:schemeClr val="bg1"/>
                </a:solidFill>
                <a:latin typeface="Cambria" panose="02040503050406030204" pitchFamily="18" charset="0"/>
                <a:ea typeface="Cambria" panose="02040503050406030204" pitchFamily="18" charset="0"/>
              </a:rPr>
              <a:t>functions and </a:t>
            </a:r>
            <a:r>
              <a:rPr lang="en-IN" sz="2400" b="1" dirty="0" err="1" smtClean="0">
                <a:solidFill>
                  <a:schemeClr val="bg1"/>
                </a:solidFill>
              </a:rPr>
              <a:t>dτ</a:t>
            </a:r>
            <a:r>
              <a:rPr lang="en-IN" sz="2400" b="1" dirty="0" smtClean="0">
                <a:solidFill>
                  <a:schemeClr val="bg1"/>
                </a:solidFill>
              </a:rPr>
              <a:t> </a:t>
            </a:r>
            <a:r>
              <a:rPr lang="en-IN" sz="2400" b="1" dirty="0">
                <a:solidFill>
                  <a:schemeClr val="bg1"/>
                </a:solidFill>
              </a:rPr>
              <a:t>is over all </a:t>
            </a:r>
            <a:r>
              <a:rPr lang="en-IN" sz="2400" b="1" dirty="0" smtClean="0">
                <a:solidFill>
                  <a:schemeClr val="bg1"/>
                </a:solidFill>
              </a:rPr>
              <a:t>space</a:t>
            </a:r>
          </a:p>
          <a:p>
            <a:r>
              <a:rPr lang="el-GR" sz="2400" b="1" dirty="0" smtClean="0">
                <a:solidFill>
                  <a:srgbClr val="00B050"/>
                </a:solidFill>
                <a:latin typeface="Cambria" panose="02040503050406030204" pitchFamily="18" charset="0"/>
                <a:ea typeface="Cambria" panose="02040503050406030204" pitchFamily="18" charset="0"/>
              </a:rPr>
              <a:t>Ψ</a:t>
            </a:r>
            <a:r>
              <a:rPr lang="en-IN" sz="2400" b="1" dirty="0" smtClean="0">
                <a:solidFill>
                  <a:srgbClr val="00B050"/>
                </a:solidFill>
                <a:latin typeface="Cambria" panose="02040503050406030204" pitchFamily="18" charset="0"/>
                <a:ea typeface="Cambria" panose="02040503050406030204" pitchFamily="18" charset="0"/>
              </a:rPr>
              <a:t>* - conjugate of </a:t>
            </a:r>
            <a:r>
              <a:rPr lang="en-IN" sz="2400" b="1" dirty="0">
                <a:solidFill>
                  <a:srgbClr val="00B050"/>
                </a:solidFill>
                <a:latin typeface="Cambria" panose="02040503050406030204" pitchFamily="18" charset="0"/>
                <a:ea typeface="Cambria" panose="02040503050406030204" pitchFamily="18" charset="0"/>
              </a:rPr>
              <a:t>ψ</a:t>
            </a:r>
            <a:endParaRPr lang="en-IN" sz="2400" b="1" dirty="0">
              <a:latin typeface="Cambria" panose="02040503050406030204" pitchFamily="18" charset="0"/>
              <a:ea typeface="Cambria" panose="02040503050406030204" pitchFamily="18" charset="0"/>
            </a:endParaRPr>
          </a:p>
        </p:txBody>
      </p:sp>
      <p:sp>
        <p:nvSpPr>
          <p:cNvPr id="11" name="TextBox 10"/>
          <p:cNvSpPr txBox="1"/>
          <p:nvPr/>
        </p:nvSpPr>
        <p:spPr>
          <a:xfrm>
            <a:off x="1026052" y="5147707"/>
            <a:ext cx="7086600" cy="461665"/>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wrap="square" rtlCol="0">
            <a:spAutoFit/>
          </a:bodyPr>
          <a:lstStyle/>
          <a:p>
            <a:r>
              <a:rPr lang="en-IN" sz="2400" b="1" dirty="0" smtClean="0">
                <a:latin typeface="arial" panose="020B0604020202020204" pitchFamily="34" charset="0"/>
              </a:rPr>
              <a:t>∫1 (operator on 2)*</a:t>
            </a:r>
            <a:r>
              <a:rPr lang="en-IN" sz="2400" b="1" dirty="0">
                <a:latin typeface="arial" panose="020B0604020202020204" pitchFamily="34" charset="0"/>
              </a:rPr>
              <a:t> </a:t>
            </a:r>
            <a:r>
              <a:rPr lang="en-IN" sz="2400" b="1" dirty="0" err="1" smtClean="0">
                <a:latin typeface="arial" panose="020B0604020202020204" pitchFamily="34" charset="0"/>
              </a:rPr>
              <a:t>dτ</a:t>
            </a:r>
            <a:r>
              <a:rPr lang="en-IN" sz="2400" b="1" dirty="0" smtClean="0">
                <a:latin typeface="arial" panose="020B0604020202020204" pitchFamily="34" charset="0"/>
              </a:rPr>
              <a:t>  = ∫ 2* (operator on 1)</a:t>
            </a:r>
            <a:r>
              <a:rPr lang="en-IN" sz="2400" b="1" dirty="0">
                <a:latin typeface="arial" panose="020B0604020202020204" pitchFamily="34" charset="0"/>
              </a:rPr>
              <a:t> </a:t>
            </a:r>
            <a:r>
              <a:rPr lang="en-IN" sz="2400" b="1" dirty="0" err="1">
                <a:latin typeface="arial" panose="020B0604020202020204" pitchFamily="34" charset="0"/>
              </a:rPr>
              <a:t>dτ</a:t>
            </a:r>
            <a:r>
              <a:rPr lang="en-IN" sz="2400" b="1" dirty="0">
                <a:latin typeface="arial" panose="020B0604020202020204" pitchFamily="34" charset="0"/>
              </a:rPr>
              <a:t> </a:t>
            </a:r>
            <a:endParaRPr lang="en-IN" sz="2400" dirty="0"/>
          </a:p>
        </p:txBody>
      </p:sp>
    </p:spTree>
    <p:extLst>
      <p:ext uri="{BB962C8B-B14F-4D97-AF65-F5344CB8AC3E}">
        <p14:creationId xmlns:p14="http://schemas.microsoft.com/office/powerpoint/2010/main" val="8768945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EFA9757-0C61-4E30-8D0F-4A55F9F3566F}" type="slidenum">
              <a:rPr lang="en-US" smtClean="0"/>
              <a:pPr/>
              <a:t>31</a:t>
            </a:fld>
            <a:endParaRPr lang="en-US"/>
          </a:p>
        </p:txBody>
      </p:sp>
      <p:sp>
        <p:nvSpPr>
          <p:cNvPr id="4" name="TextBox 3"/>
          <p:cNvSpPr txBox="1"/>
          <p:nvPr/>
        </p:nvSpPr>
        <p:spPr>
          <a:xfrm>
            <a:off x="3581400" y="284750"/>
            <a:ext cx="4495800" cy="461665"/>
          </a:xfrm>
          <a:prstGeom prst="rect">
            <a:avLst/>
          </a:prstGeom>
          <a:noFill/>
        </p:spPr>
        <p:txBody>
          <a:bodyPr wrap="square" rtlCol="0">
            <a:spAutoFit/>
          </a:bodyPr>
          <a:lstStyle/>
          <a:p>
            <a:r>
              <a:rPr lang="en-IN" sz="2400" b="1" dirty="0" smtClean="0">
                <a:solidFill>
                  <a:schemeClr val="bg1"/>
                </a:solidFill>
                <a:latin typeface="Cambria" panose="02040503050406030204" pitchFamily="18" charset="0"/>
                <a:ea typeface="Cambria" panose="02040503050406030204" pitchFamily="18" charset="0"/>
              </a:rPr>
              <a:t>Orthogonal</a:t>
            </a:r>
            <a:endParaRPr lang="en-IN" sz="2400" b="1" dirty="0">
              <a:solidFill>
                <a:schemeClr val="bg1"/>
              </a:solidFill>
              <a:latin typeface="Cambria" panose="02040503050406030204" pitchFamily="18" charset="0"/>
              <a:ea typeface="Cambria" panose="02040503050406030204" pitchFamily="18" charset="0"/>
            </a:endParaRPr>
          </a:p>
        </p:txBody>
      </p:sp>
      <p:sp>
        <p:nvSpPr>
          <p:cNvPr id="5" name="TextBox 4"/>
          <p:cNvSpPr txBox="1"/>
          <p:nvPr/>
        </p:nvSpPr>
        <p:spPr>
          <a:xfrm>
            <a:off x="380999" y="1587095"/>
            <a:ext cx="8534400" cy="1077218"/>
          </a:xfrm>
          <a:prstGeom prst="rect">
            <a:avLst/>
          </a:prstGeom>
          <a:noFill/>
        </p:spPr>
        <p:txBody>
          <a:bodyPr wrap="square" rtlCol="0">
            <a:spAutoFit/>
          </a:bodyPr>
          <a:lstStyle/>
          <a:p>
            <a:r>
              <a:rPr lang="en-IN" sz="2800" dirty="0" smtClean="0">
                <a:solidFill>
                  <a:schemeClr val="bg1"/>
                </a:solidFill>
              </a:rPr>
              <a:t>For two wave function </a:t>
            </a:r>
            <a:r>
              <a:rPr lang="el-GR" sz="2800" dirty="0" smtClean="0">
                <a:solidFill>
                  <a:schemeClr val="bg1"/>
                </a:solidFill>
              </a:rPr>
              <a:t>ψ</a:t>
            </a:r>
            <a:r>
              <a:rPr lang="en-IN" sz="2800" baseline="-25000" dirty="0" smtClean="0">
                <a:solidFill>
                  <a:schemeClr val="bg1"/>
                </a:solidFill>
              </a:rPr>
              <a:t>1</a:t>
            </a:r>
            <a:r>
              <a:rPr lang="en-IN" sz="2800" dirty="0" smtClean="0">
                <a:solidFill>
                  <a:schemeClr val="bg1"/>
                </a:solidFill>
              </a:rPr>
              <a:t> and </a:t>
            </a:r>
            <a:r>
              <a:rPr lang="el-GR" sz="2800" dirty="0" smtClean="0">
                <a:solidFill>
                  <a:schemeClr val="bg1"/>
                </a:solidFill>
              </a:rPr>
              <a:t>ψ</a:t>
            </a:r>
            <a:r>
              <a:rPr lang="en-IN" sz="2800" dirty="0" smtClean="0">
                <a:solidFill>
                  <a:schemeClr val="bg1"/>
                </a:solidFill>
              </a:rPr>
              <a:t>2, you can say they are </a:t>
            </a:r>
            <a:r>
              <a:rPr lang="en-IN" sz="3600" b="1" dirty="0" smtClean="0">
                <a:solidFill>
                  <a:srgbClr val="0033CC"/>
                </a:solidFill>
                <a:latin typeface="Cambria" panose="02040503050406030204" pitchFamily="18" charset="0"/>
                <a:ea typeface="Cambria" panose="02040503050406030204" pitchFamily="18" charset="0"/>
              </a:rPr>
              <a:t>orthogonal</a:t>
            </a:r>
            <a:r>
              <a:rPr lang="en-IN" sz="2800" dirty="0" smtClean="0"/>
              <a:t> </a:t>
            </a:r>
            <a:r>
              <a:rPr lang="en-IN" sz="2800" dirty="0" smtClean="0">
                <a:solidFill>
                  <a:schemeClr val="bg1"/>
                </a:solidFill>
              </a:rPr>
              <a:t>if   </a:t>
            </a:r>
            <a:endParaRPr lang="en-IN" sz="2800" dirty="0">
              <a:solidFill>
                <a:schemeClr val="bg1"/>
              </a:solidFill>
            </a:endParaRPr>
          </a:p>
        </p:txBody>
      </p:sp>
      <p:sp>
        <p:nvSpPr>
          <p:cNvPr id="6" name="TextBox 5"/>
          <p:cNvSpPr txBox="1"/>
          <p:nvPr/>
        </p:nvSpPr>
        <p:spPr>
          <a:xfrm>
            <a:off x="4267200" y="2133600"/>
            <a:ext cx="152400" cy="533400"/>
          </a:xfrm>
          <a:prstGeom prst="rect">
            <a:avLst/>
          </a:prstGeom>
          <a:solidFill>
            <a:schemeClr val="bg1"/>
          </a:solidFill>
        </p:spPr>
        <p:txBody>
          <a:bodyPr wrap="square" rtlCol="0">
            <a:spAutoFit/>
          </a:bodyPr>
          <a:lstStyle/>
          <a:p>
            <a:endParaRPr lang="en-IN" dirty="0"/>
          </a:p>
        </p:txBody>
      </p:sp>
      <p:grpSp>
        <p:nvGrpSpPr>
          <p:cNvPr id="8" name="Group 7"/>
          <p:cNvGrpSpPr/>
          <p:nvPr/>
        </p:nvGrpSpPr>
        <p:grpSpPr>
          <a:xfrm>
            <a:off x="2475568" y="3463087"/>
            <a:ext cx="4685015" cy="1910044"/>
            <a:chOff x="2514600" y="1828800"/>
            <a:chExt cx="4685015" cy="1910044"/>
          </a:xfrm>
        </p:grpSpPr>
        <p:pic>
          <p:nvPicPr>
            <p:cNvPr id="9" name="Picture 8"/>
            <p:cNvPicPr>
              <a:picLocks noChangeAspect="1"/>
            </p:cNvPicPr>
            <p:nvPr/>
          </p:nvPicPr>
          <p:blipFill rotWithShape="1">
            <a:blip r:embed="rId2"/>
            <a:srcRect l="43363" t="33690" r="43333" b="56667"/>
            <a:stretch/>
          </p:blipFill>
          <p:spPr>
            <a:xfrm>
              <a:off x="2514600" y="1828800"/>
              <a:ext cx="4685015" cy="1910044"/>
            </a:xfrm>
            <a:prstGeom prst="rect">
              <a:avLst/>
            </a:prstGeom>
          </p:spPr>
        </p:pic>
        <p:sp>
          <p:nvSpPr>
            <p:cNvPr id="10" name="TextBox 9"/>
            <p:cNvSpPr txBox="1"/>
            <p:nvPr/>
          </p:nvSpPr>
          <p:spPr>
            <a:xfrm>
              <a:off x="4267200" y="2133600"/>
              <a:ext cx="152400" cy="533400"/>
            </a:xfrm>
            <a:prstGeom prst="rect">
              <a:avLst/>
            </a:prstGeom>
            <a:solidFill>
              <a:schemeClr val="bg1"/>
            </a:solidFill>
          </p:spPr>
          <p:txBody>
            <a:bodyPr wrap="square" rtlCol="0">
              <a:spAutoFit/>
            </a:bodyPr>
            <a:lstStyle/>
            <a:p>
              <a:endParaRPr lang="en-IN" dirty="0"/>
            </a:p>
          </p:txBody>
        </p:sp>
      </p:grpSp>
      <p:sp>
        <p:nvSpPr>
          <p:cNvPr id="15" name="Rectangle 14"/>
          <p:cNvSpPr/>
          <p:nvPr/>
        </p:nvSpPr>
        <p:spPr>
          <a:xfrm>
            <a:off x="2475568" y="5793262"/>
            <a:ext cx="5601632" cy="369332"/>
          </a:xfrm>
          <a:prstGeom prst="rect">
            <a:avLst/>
          </a:prstGeom>
        </p:spPr>
        <p:txBody>
          <a:bodyPr wrap="square">
            <a:spAutoFit/>
          </a:bodyPr>
          <a:lstStyle/>
          <a:p>
            <a:r>
              <a:rPr lang="el-GR" b="1" dirty="0">
                <a:solidFill>
                  <a:schemeClr val="bg1"/>
                </a:solidFill>
                <a:latin typeface="Cambria" panose="02040503050406030204" pitchFamily="18" charset="0"/>
                <a:ea typeface="Cambria" panose="02040503050406030204" pitchFamily="18" charset="0"/>
              </a:rPr>
              <a:t>ψ</a:t>
            </a:r>
            <a:r>
              <a:rPr lang="en-IN" b="1" baseline="-25000" dirty="0">
                <a:solidFill>
                  <a:schemeClr val="bg1"/>
                </a:solidFill>
                <a:latin typeface="Cambria" panose="02040503050406030204" pitchFamily="18" charset="0"/>
                <a:ea typeface="Cambria" panose="02040503050406030204" pitchFamily="18" charset="0"/>
              </a:rPr>
              <a:t>1</a:t>
            </a:r>
            <a:r>
              <a:rPr lang="en-IN" b="1" dirty="0">
                <a:solidFill>
                  <a:schemeClr val="bg1"/>
                </a:solidFill>
                <a:latin typeface="Cambria" panose="02040503050406030204" pitchFamily="18" charset="0"/>
                <a:ea typeface="Cambria" panose="02040503050406030204" pitchFamily="18" charset="0"/>
              </a:rPr>
              <a:t> and </a:t>
            </a:r>
            <a:r>
              <a:rPr lang="el-GR" b="1" dirty="0">
                <a:solidFill>
                  <a:schemeClr val="bg1"/>
                </a:solidFill>
                <a:latin typeface="Cambria" panose="02040503050406030204" pitchFamily="18" charset="0"/>
                <a:ea typeface="Cambria" panose="02040503050406030204" pitchFamily="18" charset="0"/>
              </a:rPr>
              <a:t>ψ</a:t>
            </a:r>
            <a:r>
              <a:rPr lang="en-IN" b="1" dirty="0" smtClean="0">
                <a:solidFill>
                  <a:schemeClr val="bg1"/>
                </a:solidFill>
                <a:latin typeface="Cambria" panose="02040503050406030204" pitchFamily="18" charset="0"/>
                <a:ea typeface="Cambria" panose="02040503050406030204" pitchFamily="18" charset="0"/>
              </a:rPr>
              <a:t>2 will be perpendicular </a:t>
            </a:r>
            <a:endParaRPr lang="en-IN" b="1" dirty="0">
              <a:solidFill>
                <a:schemeClr val="bg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9016646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EFA9757-0C61-4E30-8D0F-4A55F9F3566F}" type="slidenum">
              <a:rPr lang="en-US" smtClean="0"/>
              <a:pPr/>
              <a:t>32</a:t>
            </a:fld>
            <a:endParaRPr lang="en-US"/>
          </a:p>
        </p:txBody>
      </p:sp>
      <mc:AlternateContent xmlns:mc="http://schemas.openxmlformats.org/markup-compatibility/2006" xmlns:a14="http://schemas.microsoft.com/office/drawing/2010/main">
        <mc:Choice Requires="a14">
          <p:sp>
            <p:nvSpPr>
              <p:cNvPr id="3" name="Rectangle 2"/>
              <p:cNvSpPr/>
              <p:nvPr/>
            </p:nvSpPr>
            <p:spPr>
              <a:xfrm>
                <a:off x="2133600" y="1600200"/>
                <a:ext cx="4704156" cy="589841"/>
              </a:xfrm>
              <a:prstGeom prst="rect">
                <a:avLst/>
              </a:prstGeom>
            </p:spPr>
            <p:txBody>
              <a:bodyPr wrap="square">
                <a:spAutoFit/>
              </a:bodyPr>
              <a:lstStyle/>
              <a:p>
                <a14:m>
                  <m:oMath xmlns:m="http://schemas.openxmlformats.org/officeDocument/2006/math">
                    <m:nary>
                      <m:naryPr>
                        <m:limLoc m:val="undOvr"/>
                        <m:subHide m:val="on"/>
                        <m:supHide m:val="on"/>
                        <m:ctrlPr>
                          <a:rPr lang="en-IN" sz="2800" b="1" i="1" dirty="0" smtClean="0">
                            <a:solidFill>
                              <a:srgbClr val="0033CC"/>
                            </a:solidFill>
                            <a:latin typeface="Cambria Math"/>
                            <a:ea typeface="Cambria" panose="02040503050406030204" pitchFamily="18" charset="0"/>
                          </a:rPr>
                        </m:ctrlPr>
                      </m:naryPr>
                      <m:sub/>
                      <m:sup/>
                      <m:e>
                        <m:r>
                          <m:rPr>
                            <m:nor/>
                          </m:rPr>
                          <a:rPr lang="en-IN" sz="2800" b="1" i="1" dirty="0">
                            <a:solidFill>
                              <a:srgbClr val="0033CC"/>
                            </a:solidFill>
                            <a:latin typeface="Cambria" panose="02040503050406030204" pitchFamily="18" charset="0"/>
                            <a:ea typeface="Cambria" panose="02040503050406030204" pitchFamily="18" charset="0"/>
                          </a:rPr>
                          <m:t>Ψ</m:t>
                        </m:r>
                        <m:r>
                          <m:rPr>
                            <m:nor/>
                          </m:rPr>
                          <a:rPr lang="en-IN" sz="2800" b="1" i="1" baseline="-25000" dirty="0" smtClean="0">
                            <a:solidFill>
                              <a:srgbClr val="0033CC"/>
                            </a:solidFill>
                            <a:latin typeface="Cambria" panose="02040503050406030204" pitchFamily="18" charset="0"/>
                            <a:ea typeface="Cambria" panose="02040503050406030204" pitchFamily="18" charset="0"/>
                          </a:rPr>
                          <m:t>1</m:t>
                        </m:r>
                        <m:r>
                          <m:rPr>
                            <m:nor/>
                          </m:rPr>
                          <a:rPr lang="en-IN" sz="2800" b="1" i="1" dirty="0">
                            <a:solidFill>
                              <a:srgbClr val="0033CC"/>
                            </a:solidFill>
                            <a:latin typeface="Cambria" panose="02040503050406030204" pitchFamily="18" charset="0"/>
                            <a:ea typeface="Cambria" panose="02040503050406030204" pitchFamily="18" charset="0"/>
                          </a:rPr>
                          <m:t>Ψ</m:t>
                        </m:r>
                        <m:r>
                          <m:rPr>
                            <m:nor/>
                          </m:rPr>
                          <a:rPr lang="en-IN" sz="2800" b="1" i="1" baseline="-25000" dirty="0" smtClean="0">
                            <a:solidFill>
                              <a:srgbClr val="0033CC"/>
                            </a:solidFill>
                            <a:latin typeface="Cambria" panose="02040503050406030204" pitchFamily="18" charset="0"/>
                            <a:ea typeface="Cambria" panose="02040503050406030204" pitchFamily="18" charset="0"/>
                          </a:rPr>
                          <m:t>1</m:t>
                        </m:r>
                      </m:e>
                    </m:nary>
                  </m:oMath>
                </a14:m>
                <a:r>
                  <a:rPr lang="en-IN" sz="2800" dirty="0" smtClean="0">
                    <a:solidFill>
                      <a:srgbClr val="0033CC"/>
                    </a:solidFill>
                    <a:latin typeface="Cambria" panose="02040503050406030204" pitchFamily="18" charset="0"/>
                    <a:ea typeface="Cambria" panose="02040503050406030204" pitchFamily="18" charset="0"/>
                  </a:rPr>
                  <a:t> d𝝉 </a:t>
                </a:r>
                <a:r>
                  <a:rPr lang="en-IN" sz="2800" dirty="0">
                    <a:solidFill>
                      <a:srgbClr val="0033CC"/>
                    </a:solidFill>
                    <a:latin typeface="Cambria" panose="02040503050406030204" pitchFamily="18" charset="0"/>
                    <a:ea typeface="Cambria" panose="02040503050406030204" pitchFamily="18" charset="0"/>
                  </a:rPr>
                  <a:t>= </a:t>
                </a:r>
                <a14:m>
                  <m:oMath xmlns:m="http://schemas.openxmlformats.org/officeDocument/2006/math">
                    <m:nary>
                      <m:naryPr>
                        <m:limLoc m:val="undOvr"/>
                        <m:subHide m:val="on"/>
                        <m:supHide m:val="on"/>
                        <m:ctrlPr>
                          <a:rPr lang="en-IN" sz="2800" b="1" i="1" dirty="0" smtClean="0">
                            <a:solidFill>
                              <a:srgbClr val="0033CC"/>
                            </a:solidFill>
                            <a:latin typeface="Cambria Math"/>
                            <a:ea typeface="Cambria" panose="02040503050406030204" pitchFamily="18" charset="0"/>
                          </a:rPr>
                        </m:ctrlPr>
                      </m:naryPr>
                      <m:sub/>
                      <m:sup/>
                      <m:e>
                        <m:r>
                          <m:rPr>
                            <m:nor/>
                          </m:rPr>
                          <a:rPr lang="en-IN" sz="2800" b="1" i="1" dirty="0" smtClean="0">
                            <a:solidFill>
                              <a:srgbClr val="0033CC"/>
                            </a:solidFill>
                            <a:latin typeface="Cambria" panose="02040503050406030204" pitchFamily="18" charset="0"/>
                            <a:ea typeface="Cambria" panose="02040503050406030204" pitchFamily="18" charset="0"/>
                          </a:rPr>
                          <m:t>Ψ</m:t>
                        </m:r>
                        <m:r>
                          <m:rPr>
                            <m:nor/>
                          </m:rPr>
                          <a:rPr lang="en-IN" sz="2800" b="1" i="1" baseline="30000" dirty="0" smtClean="0">
                            <a:solidFill>
                              <a:srgbClr val="0033CC"/>
                            </a:solidFill>
                            <a:latin typeface="Cambria" panose="02040503050406030204" pitchFamily="18" charset="0"/>
                            <a:ea typeface="Cambria" panose="02040503050406030204" pitchFamily="18" charset="0"/>
                          </a:rPr>
                          <m:t>2</m:t>
                        </m:r>
                      </m:e>
                    </m:nary>
                  </m:oMath>
                </a14:m>
                <a:r>
                  <a:rPr lang="en-IN" sz="2800" dirty="0" smtClean="0">
                    <a:solidFill>
                      <a:srgbClr val="0033CC"/>
                    </a:solidFill>
                    <a:latin typeface="Cambria" panose="02040503050406030204" pitchFamily="18" charset="0"/>
                    <a:ea typeface="Cambria" panose="02040503050406030204" pitchFamily="18" charset="0"/>
                  </a:rPr>
                  <a:t> </a:t>
                </a:r>
                <a:r>
                  <a:rPr lang="en-IN" sz="2800" dirty="0">
                    <a:solidFill>
                      <a:srgbClr val="0033CC"/>
                    </a:solidFill>
                    <a:latin typeface="Cambria" panose="02040503050406030204" pitchFamily="18" charset="0"/>
                    <a:ea typeface="Cambria" panose="02040503050406030204" pitchFamily="18" charset="0"/>
                  </a:rPr>
                  <a:t>d𝝉</a:t>
                </a:r>
                <a:r>
                  <a:rPr lang="en-IN" sz="2800" dirty="0" smtClean="0">
                    <a:solidFill>
                      <a:srgbClr val="0033CC"/>
                    </a:solidFill>
                    <a:latin typeface="Cambria" panose="02040503050406030204" pitchFamily="18" charset="0"/>
                    <a:ea typeface="Cambria" panose="02040503050406030204" pitchFamily="18" charset="0"/>
                  </a:rPr>
                  <a:t> </a:t>
                </a:r>
                <a:r>
                  <a:rPr lang="en-IN" sz="2800" dirty="0">
                    <a:solidFill>
                      <a:srgbClr val="0033CC"/>
                    </a:solidFill>
                    <a:latin typeface="Cambria" panose="02040503050406030204" pitchFamily="18" charset="0"/>
                    <a:ea typeface="Cambria" panose="02040503050406030204" pitchFamily="18" charset="0"/>
                  </a:rPr>
                  <a:t>= 1 </a:t>
                </a:r>
                <a:r>
                  <a:rPr lang="en-IN" sz="2800" dirty="0" smtClean="0">
                    <a:solidFill>
                      <a:srgbClr val="0033CC"/>
                    </a:solidFill>
                    <a:latin typeface="Cambria" panose="02040503050406030204" pitchFamily="18" charset="0"/>
                    <a:ea typeface="Cambria" panose="02040503050406030204" pitchFamily="18" charset="0"/>
                  </a:rPr>
                  <a:t> </a:t>
                </a:r>
                <a:endParaRPr lang="en-IN" sz="2800" dirty="0">
                  <a:solidFill>
                    <a:srgbClr val="0033CC"/>
                  </a:solidFill>
                  <a:latin typeface="Cambria" panose="02040503050406030204" pitchFamily="18" charset="0"/>
                  <a:ea typeface="Cambria" panose="020405030504060302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2133600" y="1600200"/>
                <a:ext cx="4704156" cy="589841"/>
              </a:xfrm>
              <a:prstGeom prst="rect">
                <a:avLst/>
              </a:prstGeom>
              <a:blipFill>
                <a:blip r:embed="rId2"/>
                <a:stretch>
                  <a:fillRect t="-11458" b="-16667"/>
                </a:stretch>
              </a:blipFill>
            </p:spPr>
            <p:txBody>
              <a:bodyPr/>
              <a:lstStyle/>
              <a:p>
                <a:r>
                  <a:rPr lang="en-IN">
                    <a:noFill/>
                  </a:rPr>
                  <a:t> </a:t>
                </a:r>
              </a:p>
            </p:txBody>
          </p:sp>
        </mc:Fallback>
      </mc:AlternateContent>
      <p:sp>
        <p:nvSpPr>
          <p:cNvPr id="4" name="TextBox 3"/>
          <p:cNvSpPr txBox="1"/>
          <p:nvPr/>
        </p:nvSpPr>
        <p:spPr>
          <a:xfrm>
            <a:off x="1828800" y="254076"/>
            <a:ext cx="4495800" cy="461665"/>
          </a:xfrm>
          <a:prstGeom prst="rect">
            <a:avLst/>
          </a:prstGeom>
          <a:noFill/>
        </p:spPr>
        <p:txBody>
          <a:bodyPr wrap="square" rtlCol="0">
            <a:spAutoFit/>
          </a:bodyPr>
          <a:lstStyle/>
          <a:p>
            <a:r>
              <a:rPr lang="en-IN" sz="2400" b="1" dirty="0" smtClean="0">
                <a:solidFill>
                  <a:schemeClr val="bg1"/>
                </a:solidFill>
                <a:latin typeface="Cambria" panose="02040503050406030204" pitchFamily="18" charset="0"/>
                <a:ea typeface="Cambria" panose="02040503050406030204" pitchFamily="18" charset="0"/>
              </a:rPr>
              <a:t>Normalized wave function</a:t>
            </a:r>
            <a:endParaRPr lang="en-IN" sz="2400" b="1" dirty="0">
              <a:solidFill>
                <a:schemeClr val="bg1"/>
              </a:solidFill>
              <a:latin typeface="Cambria" panose="02040503050406030204" pitchFamily="18" charset="0"/>
              <a:ea typeface="Cambria" panose="02040503050406030204" pitchFamily="18" charset="0"/>
            </a:endParaRPr>
          </a:p>
        </p:txBody>
      </p:sp>
      <p:sp>
        <p:nvSpPr>
          <p:cNvPr id="6" name="Rectangle 5"/>
          <p:cNvSpPr/>
          <p:nvPr/>
        </p:nvSpPr>
        <p:spPr>
          <a:xfrm>
            <a:off x="341638" y="4294567"/>
            <a:ext cx="8540092" cy="1200329"/>
          </a:xfrm>
          <a:prstGeom prst="rect">
            <a:avLst/>
          </a:prstGeom>
        </p:spPr>
        <p:txBody>
          <a:bodyPr wrap="square">
            <a:spAutoFit/>
          </a:bodyPr>
          <a:lstStyle/>
          <a:p>
            <a:pPr algn="just"/>
            <a:r>
              <a:rPr lang="en-IN" sz="2400" dirty="0" smtClean="0">
                <a:solidFill>
                  <a:srgbClr val="C00000"/>
                </a:solidFill>
                <a:latin typeface="Cambria" panose="02040503050406030204" pitchFamily="18" charset="0"/>
                <a:ea typeface="Cambria" panose="02040503050406030204" pitchFamily="18" charset="0"/>
              </a:rPr>
              <a:t>Essentially, normalizing </a:t>
            </a:r>
            <a:r>
              <a:rPr lang="en-IN" sz="2400" dirty="0">
                <a:solidFill>
                  <a:srgbClr val="C00000"/>
                </a:solidFill>
                <a:latin typeface="Cambria" panose="02040503050406030204" pitchFamily="18" charset="0"/>
                <a:ea typeface="Cambria" panose="02040503050406030204" pitchFamily="18" charset="0"/>
              </a:rPr>
              <a:t>the wave function means </a:t>
            </a:r>
            <a:r>
              <a:rPr lang="en-IN" sz="2400" b="1" dirty="0">
                <a:solidFill>
                  <a:srgbClr val="C00000"/>
                </a:solidFill>
                <a:latin typeface="Cambria" panose="02040503050406030204" pitchFamily="18" charset="0"/>
                <a:ea typeface="Cambria" panose="02040503050406030204" pitchFamily="18" charset="0"/>
              </a:rPr>
              <a:t>you find the exact form of that ensure the probability that the particle is found somewhere in space is equal to 1</a:t>
            </a:r>
            <a:endParaRPr lang="en-IN" sz="2400" dirty="0">
              <a:solidFill>
                <a:srgbClr val="C00000"/>
              </a:solidFill>
              <a:latin typeface="Cambria" panose="02040503050406030204" pitchFamily="18" charset="0"/>
              <a:ea typeface="Cambria" panose="02040503050406030204" pitchFamily="18" charset="0"/>
            </a:endParaRPr>
          </a:p>
        </p:txBody>
      </p:sp>
      <p:sp>
        <p:nvSpPr>
          <p:cNvPr id="5" name="TextBox 4"/>
          <p:cNvSpPr txBox="1"/>
          <p:nvPr/>
        </p:nvSpPr>
        <p:spPr>
          <a:xfrm>
            <a:off x="408978" y="3433113"/>
            <a:ext cx="6428778" cy="584775"/>
          </a:xfrm>
          <a:prstGeom prst="rect">
            <a:avLst/>
          </a:prstGeom>
          <a:noFill/>
        </p:spPr>
        <p:txBody>
          <a:bodyPr wrap="square" rtlCol="0">
            <a:spAutoFit/>
          </a:bodyPr>
          <a:lstStyle/>
          <a:p>
            <a:r>
              <a:rPr lang="en-IN" sz="3200" dirty="0" smtClean="0">
                <a:solidFill>
                  <a:schemeClr val="bg1"/>
                </a:solidFill>
                <a:latin typeface="Cambria" panose="02040503050406030204" pitchFamily="18" charset="0"/>
                <a:ea typeface="Cambria" panose="02040503050406030204" pitchFamily="18" charset="0"/>
              </a:rPr>
              <a:t>Meaning of above equation</a:t>
            </a:r>
            <a:endParaRPr lang="en-IN" sz="3200" dirty="0">
              <a:solidFill>
                <a:schemeClr val="bg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61612029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EFA9757-0C61-4E30-8D0F-4A55F9F3566F}" type="slidenum">
              <a:rPr lang="en-US" smtClean="0"/>
              <a:pPr/>
              <a:t>33</a:t>
            </a:fld>
            <a:endParaRPr lang="en-US"/>
          </a:p>
        </p:txBody>
      </p:sp>
      <p:sp>
        <p:nvSpPr>
          <p:cNvPr id="3" name="TextBox 2"/>
          <p:cNvSpPr txBox="1"/>
          <p:nvPr/>
        </p:nvSpPr>
        <p:spPr>
          <a:xfrm>
            <a:off x="2485431" y="139121"/>
            <a:ext cx="6184232" cy="584775"/>
          </a:xfrm>
          <a:prstGeom prst="rect">
            <a:avLst/>
          </a:prstGeom>
          <a:noFill/>
        </p:spPr>
        <p:txBody>
          <a:bodyPr wrap="square" rtlCol="0">
            <a:spAutoFit/>
          </a:bodyPr>
          <a:lstStyle/>
          <a:p>
            <a:r>
              <a:rPr lang="en-IN" sz="3200" b="1" dirty="0" smtClean="0">
                <a:solidFill>
                  <a:schemeClr val="bg1"/>
                </a:solidFill>
                <a:latin typeface="Cambria" panose="02040503050406030204" pitchFamily="18" charset="0"/>
                <a:ea typeface="Cambria" panose="02040503050406030204" pitchFamily="18" charset="0"/>
              </a:rPr>
              <a:t>Orthonormal </a:t>
            </a:r>
            <a:endParaRPr lang="en-IN" sz="3200" b="1" dirty="0">
              <a:solidFill>
                <a:schemeClr val="bg1"/>
              </a:solidFill>
              <a:latin typeface="Cambria" panose="02040503050406030204" pitchFamily="18" charset="0"/>
              <a:ea typeface="Cambria" panose="02040503050406030204" pitchFamily="18" charset="0"/>
            </a:endParaRPr>
          </a:p>
        </p:txBody>
      </p:sp>
      <p:sp>
        <p:nvSpPr>
          <p:cNvPr id="4" name="Rectangle 3"/>
          <p:cNvSpPr/>
          <p:nvPr/>
        </p:nvSpPr>
        <p:spPr>
          <a:xfrm>
            <a:off x="902368" y="1371600"/>
            <a:ext cx="7772400" cy="2308324"/>
          </a:xfrm>
          <a:prstGeom prst="rect">
            <a:avLst/>
          </a:prstGeom>
        </p:spPr>
        <p:txBody>
          <a:bodyPr wrap="square">
            <a:spAutoFit/>
          </a:bodyPr>
          <a:lstStyle/>
          <a:p>
            <a:r>
              <a:rPr lang="en-IN" sz="3600" dirty="0">
                <a:solidFill>
                  <a:schemeClr val="bg1"/>
                </a:solidFill>
                <a:latin typeface="Cambria" panose="02040503050406030204" pitchFamily="18" charset="0"/>
                <a:ea typeface="Cambria" panose="02040503050406030204" pitchFamily="18" charset="0"/>
              </a:rPr>
              <a:t>wave function </a:t>
            </a:r>
            <a:r>
              <a:rPr lang="el-GR" sz="3600" dirty="0">
                <a:solidFill>
                  <a:schemeClr val="bg1"/>
                </a:solidFill>
                <a:latin typeface="Cambria" panose="02040503050406030204" pitchFamily="18" charset="0"/>
                <a:ea typeface="Cambria" panose="02040503050406030204" pitchFamily="18" charset="0"/>
              </a:rPr>
              <a:t>ψ</a:t>
            </a:r>
            <a:r>
              <a:rPr lang="en-IN" sz="3600" baseline="-25000" dirty="0">
                <a:solidFill>
                  <a:schemeClr val="bg1"/>
                </a:solidFill>
                <a:latin typeface="Cambria" panose="02040503050406030204" pitchFamily="18" charset="0"/>
                <a:ea typeface="Cambria" panose="02040503050406030204" pitchFamily="18" charset="0"/>
              </a:rPr>
              <a:t>1</a:t>
            </a:r>
            <a:r>
              <a:rPr lang="en-IN" sz="3600" dirty="0">
                <a:solidFill>
                  <a:schemeClr val="bg1"/>
                </a:solidFill>
                <a:latin typeface="Cambria" panose="02040503050406030204" pitchFamily="18" charset="0"/>
                <a:ea typeface="Cambria" panose="02040503050406030204" pitchFamily="18" charset="0"/>
              </a:rPr>
              <a:t> and </a:t>
            </a:r>
            <a:r>
              <a:rPr lang="el-GR" sz="3600" dirty="0">
                <a:solidFill>
                  <a:schemeClr val="bg1"/>
                </a:solidFill>
                <a:latin typeface="Cambria" panose="02040503050406030204" pitchFamily="18" charset="0"/>
                <a:ea typeface="Cambria" panose="02040503050406030204" pitchFamily="18" charset="0"/>
              </a:rPr>
              <a:t>ψ</a:t>
            </a:r>
            <a:r>
              <a:rPr lang="en-IN" sz="3600" dirty="0" smtClean="0">
                <a:solidFill>
                  <a:schemeClr val="bg1"/>
                </a:solidFill>
                <a:latin typeface="Cambria" panose="02040503050406030204" pitchFamily="18" charset="0"/>
                <a:ea typeface="Cambria" panose="02040503050406030204" pitchFamily="18" charset="0"/>
              </a:rPr>
              <a:t>2,…… are said to be orthonormal if  is satisfies the conditions or normalization and orthogonality.</a:t>
            </a:r>
            <a:endParaRPr lang="en-IN" sz="3600" dirty="0">
              <a:solidFill>
                <a:schemeClr val="bg1"/>
              </a:solidFill>
              <a:latin typeface="Cambria" panose="02040503050406030204" pitchFamily="18" charset="0"/>
              <a:ea typeface="Cambria" panose="02040503050406030204" pitchFamily="18" charset="0"/>
            </a:endParaRPr>
          </a:p>
        </p:txBody>
      </p:sp>
      <p:grpSp>
        <p:nvGrpSpPr>
          <p:cNvPr id="5" name="Group 4"/>
          <p:cNvGrpSpPr/>
          <p:nvPr/>
        </p:nvGrpSpPr>
        <p:grpSpPr>
          <a:xfrm>
            <a:off x="3087385" y="3694466"/>
            <a:ext cx="3999215" cy="1698589"/>
            <a:chOff x="2514600" y="1828800"/>
            <a:chExt cx="4685015" cy="1910044"/>
          </a:xfrm>
        </p:grpSpPr>
        <p:pic>
          <p:nvPicPr>
            <p:cNvPr id="6" name="Picture 5"/>
            <p:cNvPicPr>
              <a:picLocks noChangeAspect="1"/>
            </p:cNvPicPr>
            <p:nvPr/>
          </p:nvPicPr>
          <p:blipFill rotWithShape="1">
            <a:blip r:embed="rId2"/>
            <a:srcRect l="43363" t="33690" r="43333" b="56667"/>
            <a:stretch/>
          </p:blipFill>
          <p:spPr>
            <a:xfrm>
              <a:off x="2514600" y="1828800"/>
              <a:ext cx="4685015" cy="1910044"/>
            </a:xfrm>
            <a:prstGeom prst="rect">
              <a:avLst/>
            </a:prstGeom>
          </p:spPr>
        </p:pic>
        <p:sp>
          <p:nvSpPr>
            <p:cNvPr id="7" name="TextBox 6"/>
            <p:cNvSpPr txBox="1"/>
            <p:nvPr/>
          </p:nvSpPr>
          <p:spPr>
            <a:xfrm>
              <a:off x="4267200" y="2133600"/>
              <a:ext cx="152400" cy="369332"/>
            </a:xfrm>
            <a:prstGeom prst="rect">
              <a:avLst/>
            </a:prstGeom>
            <a:solidFill>
              <a:schemeClr val="bg1"/>
            </a:solidFill>
          </p:spPr>
          <p:txBody>
            <a:bodyPr wrap="square" rtlCol="0">
              <a:spAutoFit/>
            </a:bodyPr>
            <a:lstStyle/>
            <a:p>
              <a:pPr marL="285750" indent="-285750">
                <a:buFont typeface="Wingdings" panose="05000000000000000000" pitchFamily="2" charset="2"/>
                <a:buChar char="§"/>
              </a:pPr>
              <a:endParaRPr lang="en-IN" dirty="0"/>
            </a:p>
          </p:txBody>
        </p:sp>
      </p:grpSp>
      <mc:AlternateContent xmlns:mc="http://schemas.openxmlformats.org/markup-compatibility/2006" xmlns:a14="http://schemas.microsoft.com/office/drawing/2010/main">
        <mc:Choice Requires="a14">
          <p:sp>
            <p:nvSpPr>
              <p:cNvPr id="8" name="Rectangle 7"/>
              <p:cNvSpPr/>
              <p:nvPr/>
            </p:nvSpPr>
            <p:spPr>
              <a:xfrm>
                <a:off x="2590800" y="5402715"/>
                <a:ext cx="6496141" cy="589841"/>
              </a:xfrm>
              <a:prstGeom prst="rect">
                <a:avLst/>
              </a:prstGeom>
            </p:spPr>
            <p:txBody>
              <a:bodyPr wrap="square">
                <a:spAutoFit/>
              </a:bodyPr>
              <a:lstStyle/>
              <a:p>
                <a14:m>
                  <m:oMath xmlns:m="http://schemas.openxmlformats.org/officeDocument/2006/math">
                    <m:nary>
                      <m:naryPr>
                        <m:limLoc m:val="undOvr"/>
                        <m:subHide m:val="on"/>
                        <m:supHide m:val="on"/>
                        <m:ctrlPr>
                          <a:rPr lang="en-IN" sz="2800" b="1" i="1" dirty="0" smtClean="0">
                            <a:solidFill>
                              <a:srgbClr val="0033CC"/>
                            </a:solidFill>
                            <a:latin typeface="Cambria Math"/>
                            <a:ea typeface="Cambria" panose="02040503050406030204" pitchFamily="18" charset="0"/>
                          </a:rPr>
                        </m:ctrlPr>
                      </m:naryPr>
                      <m:sub/>
                      <m:sup/>
                      <m:e>
                        <m:r>
                          <m:rPr>
                            <m:nor/>
                          </m:rPr>
                          <a:rPr lang="en-IN" sz="2800" b="1" i="1" dirty="0">
                            <a:solidFill>
                              <a:srgbClr val="0033CC"/>
                            </a:solidFill>
                            <a:latin typeface="Cambria" panose="02040503050406030204" pitchFamily="18" charset="0"/>
                            <a:ea typeface="Cambria" panose="02040503050406030204" pitchFamily="18" charset="0"/>
                          </a:rPr>
                          <m:t>Ψ</m:t>
                        </m:r>
                        <m:r>
                          <m:rPr>
                            <m:nor/>
                          </m:rPr>
                          <a:rPr lang="en-IN" sz="2800" b="1" i="1" baseline="-25000" dirty="0" smtClean="0">
                            <a:solidFill>
                              <a:srgbClr val="0033CC"/>
                            </a:solidFill>
                            <a:latin typeface="Cambria" panose="02040503050406030204" pitchFamily="18" charset="0"/>
                            <a:ea typeface="Cambria" panose="02040503050406030204" pitchFamily="18" charset="0"/>
                          </a:rPr>
                          <m:t>1</m:t>
                        </m:r>
                        <m:r>
                          <m:rPr>
                            <m:nor/>
                          </m:rPr>
                          <a:rPr lang="en-IN" sz="2800" b="1" i="1" dirty="0">
                            <a:solidFill>
                              <a:srgbClr val="0033CC"/>
                            </a:solidFill>
                            <a:latin typeface="Cambria" panose="02040503050406030204" pitchFamily="18" charset="0"/>
                            <a:ea typeface="Cambria" panose="02040503050406030204" pitchFamily="18" charset="0"/>
                          </a:rPr>
                          <m:t>Ψ</m:t>
                        </m:r>
                        <m:r>
                          <m:rPr>
                            <m:nor/>
                          </m:rPr>
                          <a:rPr lang="en-IN" sz="2800" b="1" i="1" baseline="-25000" dirty="0" smtClean="0">
                            <a:solidFill>
                              <a:srgbClr val="0033CC"/>
                            </a:solidFill>
                            <a:latin typeface="Cambria" panose="02040503050406030204" pitchFamily="18" charset="0"/>
                            <a:ea typeface="Cambria" panose="02040503050406030204" pitchFamily="18" charset="0"/>
                          </a:rPr>
                          <m:t>1</m:t>
                        </m:r>
                      </m:e>
                    </m:nary>
                  </m:oMath>
                </a14:m>
                <a:r>
                  <a:rPr lang="en-IN" sz="2800" dirty="0" smtClean="0">
                    <a:solidFill>
                      <a:srgbClr val="0033CC"/>
                    </a:solidFill>
                    <a:latin typeface="Cambria" panose="02040503050406030204" pitchFamily="18" charset="0"/>
                    <a:ea typeface="Cambria" panose="02040503050406030204" pitchFamily="18" charset="0"/>
                  </a:rPr>
                  <a:t> d𝝉 </a:t>
                </a:r>
                <a:r>
                  <a:rPr lang="en-IN" sz="2800" dirty="0">
                    <a:solidFill>
                      <a:srgbClr val="0033CC"/>
                    </a:solidFill>
                    <a:latin typeface="Cambria" panose="02040503050406030204" pitchFamily="18" charset="0"/>
                    <a:ea typeface="Cambria" panose="02040503050406030204" pitchFamily="18" charset="0"/>
                  </a:rPr>
                  <a:t>= </a:t>
                </a:r>
                <a14:m>
                  <m:oMath xmlns:m="http://schemas.openxmlformats.org/officeDocument/2006/math">
                    <m:nary>
                      <m:naryPr>
                        <m:limLoc m:val="undOvr"/>
                        <m:subHide m:val="on"/>
                        <m:supHide m:val="on"/>
                        <m:ctrlPr>
                          <a:rPr lang="en-IN" sz="2800" b="1" i="1" dirty="0" smtClean="0">
                            <a:solidFill>
                              <a:srgbClr val="0033CC"/>
                            </a:solidFill>
                            <a:latin typeface="Cambria Math"/>
                            <a:ea typeface="Cambria" panose="02040503050406030204" pitchFamily="18" charset="0"/>
                          </a:rPr>
                        </m:ctrlPr>
                      </m:naryPr>
                      <m:sub/>
                      <m:sup/>
                      <m:e>
                        <m:r>
                          <m:rPr>
                            <m:nor/>
                          </m:rPr>
                          <a:rPr lang="en-IN" sz="2800" b="1" i="1" dirty="0">
                            <a:solidFill>
                              <a:srgbClr val="0033CC"/>
                            </a:solidFill>
                            <a:latin typeface="Cambria" panose="02040503050406030204" pitchFamily="18" charset="0"/>
                            <a:ea typeface="Cambria" panose="02040503050406030204" pitchFamily="18" charset="0"/>
                          </a:rPr>
                          <m:t>Ψ</m:t>
                        </m:r>
                        <m:r>
                          <a:rPr lang="en-IN" sz="2800" b="1" i="1" baseline="-25000" dirty="0">
                            <a:solidFill>
                              <a:srgbClr val="0033CC"/>
                            </a:solidFill>
                            <a:latin typeface="Cambria Math" panose="02040503050406030204" pitchFamily="18" charset="0"/>
                            <a:ea typeface="Cambria" panose="02040503050406030204" pitchFamily="18" charset="0"/>
                          </a:rPr>
                          <m:t>𝟐</m:t>
                        </m:r>
                      </m:e>
                    </m:nary>
                  </m:oMath>
                </a14:m>
                <a:r>
                  <a:rPr lang="en-IN" sz="2800" dirty="0" smtClean="0">
                    <a:solidFill>
                      <a:srgbClr val="0033CC"/>
                    </a:solidFill>
                    <a:latin typeface="Cambria" panose="02040503050406030204" pitchFamily="18" charset="0"/>
                    <a:ea typeface="Cambria" panose="02040503050406030204" pitchFamily="18" charset="0"/>
                  </a:rPr>
                  <a:t> </a:t>
                </a:r>
                <a14:m>
                  <m:oMath xmlns:m="http://schemas.openxmlformats.org/officeDocument/2006/math">
                    <m:r>
                      <m:rPr>
                        <m:nor/>
                      </m:rPr>
                      <a:rPr lang="en-IN" sz="2800" b="1" i="1" dirty="0">
                        <a:solidFill>
                          <a:srgbClr val="0033CC"/>
                        </a:solidFill>
                        <a:latin typeface="Cambria" panose="02040503050406030204" pitchFamily="18" charset="0"/>
                        <a:ea typeface="Cambria" panose="02040503050406030204" pitchFamily="18" charset="0"/>
                      </a:rPr>
                      <m:t>Ψ</m:t>
                    </m:r>
                    <m:r>
                      <a:rPr lang="en-IN" sz="2800" b="1" i="1" baseline="-25000" dirty="0">
                        <a:solidFill>
                          <a:srgbClr val="0033CC"/>
                        </a:solidFill>
                        <a:latin typeface="Cambria Math" panose="02040503050406030204" pitchFamily="18" charset="0"/>
                        <a:ea typeface="Cambria" panose="02040503050406030204" pitchFamily="18" charset="0"/>
                      </a:rPr>
                      <m:t>𝟐</m:t>
                    </m:r>
                    <m:r>
                      <a:rPr lang="en-IN" sz="2800" b="1" i="1" dirty="0">
                        <a:solidFill>
                          <a:srgbClr val="0033CC"/>
                        </a:solidFill>
                        <a:latin typeface="Cambria Math" panose="02040503050406030204" pitchFamily="18" charset="0"/>
                        <a:ea typeface="Cambria" panose="02040503050406030204" pitchFamily="18" charset="0"/>
                      </a:rPr>
                      <m:t> </m:t>
                    </m:r>
                  </m:oMath>
                </a14:m>
                <a:r>
                  <a:rPr lang="en-IN" sz="2800" dirty="0" smtClean="0">
                    <a:solidFill>
                      <a:srgbClr val="0033CC"/>
                    </a:solidFill>
                    <a:latin typeface="Cambria" panose="02040503050406030204" pitchFamily="18" charset="0"/>
                    <a:ea typeface="Cambria" panose="02040503050406030204" pitchFamily="18" charset="0"/>
                  </a:rPr>
                  <a:t>d𝝉 =…….= </a:t>
                </a:r>
                <a:r>
                  <a:rPr lang="en-IN" sz="2800" dirty="0">
                    <a:solidFill>
                      <a:srgbClr val="0033CC"/>
                    </a:solidFill>
                    <a:latin typeface="Cambria" panose="02040503050406030204" pitchFamily="18" charset="0"/>
                    <a:ea typeface="Cambria" panose="02040503050406030204" pitchFamily="18" charset="0"/>
                  </a:rPr>
                  <a:t>1 </a:t>
                </a:r>
                <a:r>
                  <a:rPr lang="en-IN" sz="2800" dirty="0" smtClean="0">
                    <a:solidFill>
                      <a:srgbClr val="0033CC"/>
                    </a:solidFill>
                    <a:latin typeface="Cambria" panose="02040503050406030204" pitchFamily="18" charset="0"/>
                    <a:ea typeface="Cambria" panose="02040503050406030204" pitchFamily="18" charset="0"/>
                  </a:rPr>
                  <a:t> </a:t>
                </a:r>
                <a:endParaRPr lang="en-IN" sz="2800" dirty="0">
                  <a:solidFill>
                    <a:srgbClr val="0033CC"/>
                  </a:solidFill>
                  <a:latin typeface="Cambria" panose="02040503050406030204" pitchFamily="18" charset="0"/>
                  <a:ea typeface="Cambria" panose="02040503050406030204"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2590800" y="5402715"/>
                <a:ext cx="6496141" cy="589841"/>
              </a:xfrm>
              <a:prstGeom prst="rect">
                <a:avLst/>
              </a:prstGeom>
              <a:blipFill>
                <a:blip r:embed="rId3"/>
                <a:stretch>
                  <a:fillRect t="-10309" b="-16495"/>
                </a:stretch>
              </a:blipFill>
            </p:spPr>
            <p:txBody>
              <a:bodyPr/>
              <a:lstStyle/>
              <a:p>
                <a:r>
                  <a:rPr lang="en-IN">
                    <a:noFill/>
                  </a:rPr>
                  <a:t> </a:t>
                </a:r>
              </a:p>
            </p:txBody>
          </p:sp>
        </mc:Fallback>
      </mc:AlternateContent>
      <p:sp>
        <p:nvSpPr>
          <p:cNvPr id="9" name="Rectangle 8"/>
          <p:cNvSpPr/>
          <p:nvPr/>
        </p:nvSpPr>
        <p:spPr>
          <a:xfrm>
            <a:off x="1524000" y="4228303"/>
            <a:ext cx="2133600" cy="369332"/>
          </a:xfrm>
          <a:prstGeom prst="rect">
            <a:avLst/>
          </a:prstGeom>
        </p:spPr>
        <p:txBody>
          <a:bodyPr wrap="square">
            <a:spAutoFit/>
          </a:bodyPr>
          <a:lstStyle/>
          <a:p>
            <a:r>
              <a:rPr lang="en-IN" dirty="0" smtClean="0">
                <a:latin typeface="Cambria" panose="02040503050406030204" pitchFamily="18" charset="0"/>
                <a:ea typeface="Cambria" panose="02040503050406030204" pitchFamily="18" charset="0"/>
              </a:rPr>
              <a:t>Orthogonality</a:t>
            </a:r>
            <a:endParaRPr lang="en-IN" dirty="0">
              <a:latin typeface="Cambria" panose="02040503050406030204" pitchFamily="18" charset="0"/>
              <a:ea typeface="Cambria" panose="02040503050406030204" pitchFamily="18" charset="0"/>
            </a:endParaRPr>
          </a:p>
        </p:txBody>
      </p:sp>
      <p:sp>
        <p:nvSpPr>
          <p:cNvPr id="10" name="Rectangle 9"/>
          <p:cNvSpPr/>
          <p:nvPr/>
        </p:nvSpPr>
        <p:spPr>
          <a:xfrm>
            <a:off x="1106905" y="5587226"/>
            <a:ext cx="2133600" cy="369332"/>
          </a:xfrm>
          <a:prstGeom prst="rect">
            <a:avLst/>
          </a:prstGeom>
        </p:spPr>
        <p:txBody>
          <a:bodyPr wrap="square">
            <a:spAutoFit/>
          </a:bodyPr>
          <a:lstStyle/>
          <a:p>
            <a:r>
              <a:rPr lang="en-IN" dirty="0" smtClean="0">
                <a:latin typeface="Cambria" panose="02040503050406030204" pitchFamily="18" charset="0"/>
                <a:ea typeface="Cambria" panose="02040503050406030204" pitchFamily="18" charset="0"/>
              </a:rPr>
              <a:t>normalization</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60565269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EFA9757-0C61-4E30-8D0F-4A55F9F3566F}" type="slidenum">
              <a:rPr lang="en-US" smtClean="0"/>
              <a:pPr/>
              <a:t>34</a:t>
            </a:fld>
            <a:endParaRPr lang="en-US"/>
          </a:p>
        </p:txBody>
      </p:sp>
      <mc:AlternateContent xmlns:mc="http://schemas.openxmlformats.org/markup-compatibility/2006" xmlns:a14="http://schemas.microsoft.com/office/drawing/2010/main">
        <mc:Choice Requires="a14">
          <p:sp>
            <p:nvSpPr>
              <p:cNvPr id="4" name="Rectangle 3"/>
              <p:cNvSpPr/>
              <p:nvPr/>
            </p:nvSpPr>
            <p:spPr>
              <a:xfrm>
                <a:off x="792568" y="3862743"/>
                <a:ext cx="7620000" cy="212560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14:m>
                  <m:oMath xmlns:m="http://schemas.openxmlformats.org/officeDocument/2006/math">
                    <m:f>
                      <m:fPr>
                        <m:ctrlPr>
                          <a:rPr lang="en-IN" sz="5400" i="1" smtClean="0">
                            <a:solidFill>
                              <a:schemeClr val="accent4">
                                <a:lumMod val="10000"/>
                              </a:schemeClr>
                            </a:solidFill>
                            <a:latin typeface="Cambria Math"/>
                          </a:rPr>
                        </m:ctrlPr>
                      </m:fPr>
                      <m:num>
                        <m:sSup>
                          <m:sSupPr>
                            <m:ctrlPr>
                              <a:rPr lang="en-IN" sz="5400" i="1">
                                <a:solidFill>
                                  <a:schemeClr val="accent4">
                                    <a:lumMod val="10000"/>
                                  </a:schemeClr>
                                </a:solidFill>
                                <a:latin typeface="Cambria Math"/>
                              </a:rPr>
                            </m:ctrlPr>
                          </m:sSupPr>
                          <m:e>
                            <m:r>
                              <a:rPr lang="en-IN" sz="5400" i="1">
                                <a:solidFill>
                                  <a:schemeClr val="accent4">
                                    <a:lumMod val="10000"/>
                                  </a:schemeClr>
                                </a:solidFill>
                                <a:latin typeface="Cambria Math"/>
                              </a:rPr>
                              <m:t>𝑑</m:t>
                            </m:r>
                          </m:e>
                          <m:sup>
                            <m:r>
                              <a:rPr lang="en-IN" sz="5400" i="1">
                                <a:solidFill>
                                  <a:schemeClr val="accent4">
                                    <a:lumMod val="10000"/>
                                  </a:schemeClr>
                                </a:solidFill>
                                <a:latin typeface="Cambria Math"/>
                              </a:rPr>
                              <m:t>2</m:t>
                            </m:r>
                          </m:sup>
                        </m:sSup>
                        <m:r>
                          <a:rPr lang="en-IN" sz="5400" i="1">
                            <a:solidFill>
                              <a:schemeClr val="accent4">
                                <a:lumMod val="10000"/>
                              </a:schemeClr>
                            </a:solidFill>
                            <a:latin typeface="Cambria Math"/>
                          </a:rPr>
                          <m:t>𝛹</m:t>
                        </m:r>
                      </m:num>
                      <m:den>
                        <m:sSup>
                          <m:sSupPr>
                            <m:ctrlPr>
                              <a:rPr lang="en-IN" sz="5400" i="1">
                                <a:solidFill>
                                  <a:schemeClr val="accent4">
                                    <a:lumMod val="10000"/>
                                  </a:schemeClr>
                                </a:solidFill>
                                <a:latin typeface="Cambria Math"/>
                              </a:rPr>
                            </m:ctrlPr>
                          </m:sSupPr>
                          <m:e>
                            <m:r>
                              <a:rPr lang="en-IN" sz="5400" i="1">
                                <a:solidFill>
                                  <a:schemeClr val="accent4">
                                    <a:lumMod val="10000"/>
                                  </a:schemeClr>
                                </a:solidFill>
                                <a:latin typeface="Cambria Math"/>
                              </a:rPr>
                              <m:t>𝑑𝑥</m:t>
                            </m:r>
                          </m:e>
                          <m:sup>
                            <m:r>
                              <a:rPr lang="en-IN" sz="5400" i="1">
                                <a:solidFill>
                                  <a:schemeClr val="accent4">
                                    <a:lumMod val="10000"/>
                                  </a:schemeClr>
                                </a:solidFill>
                                <a:latin typeface="Cambria Math"/>
                              </a:rPr>
                              <m:t>2</m:t>
                            </m:r>
                          </m:sup>
                        </m:sSup>
                      </m:den>
                    </m:f>
                  </m:oMath>
                </a14:m>
                <a:r>
                  <a:rPr lang="en-IN" sz="5400" dirty="0">
                    <a:solidFill>
                      <a:schemeClr val="accent4">
                        <a:lumMod val="10000"/>
                      </a:schemeClr>
                    </a:solidFill>
                    <a:latin typeface="Cambria" pitchFamily="18" charset="0"/>
                    <a:ea typeface="Cambria" pitchFamily="18" charset="0"/>
                  </a:rPr>
                  <a:t> + </a:t>
                </a:r>
                <a14:m>
                  <m:oMath xmlns:m="http://schemas.openxmlformats.org/officeDocument/2006/math">
                    <m:f>
                      <m:fPr>
                        <m:ctrlPr>
                          <a:rPr lang="en-IN" sz="5400" i="1">
                            <a:solidFill>
                              <a:schemeClr val="accent4">
                                <a:lumMod val="10000"/>
                              </a:schemeClr>
                            </a:solidFill>
                            <a:latin typeface="Cambria Math"/>
                          </a:rPr>
                        </m:ctrlPr>
                      </m:fPr>
                      <m:num>
                        <m:sSup>
                          <m:sSupPr>
                            <m:ctrlPr>
                              <a:rPr lang="en-IN" sz="5400" i="1">
                                <a:solidFill>
                                  <a:schemeClr val="accent4">
                                    <a:lumMod val="10000"/>
                                  </a:schemeClr>
                                </a:solidFill>
                                <a:latin typeface="Cambria Math"/>
                              </a:rPr>
                            </m:ctrlPr>
                          </m:sSupPr>
                          <m:e>
                            <m:r>
                              <a:rPr lang="en-IN" sz="5400" i="1">
                                <a:solidFill>
                                  <a:schemeClr val="accent4">
                                    <a:lumMod val="10000"/>
                                  </a:schemeClr>
                                </a:solidFill>
                                <a:latin typeface="Cambria Math"/>
                              </a:rPr>
                              <m:t>8</m:t>
                            </m:r>
                            <m:r>
                              <a:rPr lang="en-IN" sz="5400" i="1">
                                <a:solidFill>
                                  <a:schemeClr val="accent4">
                                    <a:lumMod val="10000"/>
                                  </a:schemeClr>
                                </a:solidFill>
                                <a:latin typeface="Cambria Math"/>
                              </a:rPr>
                              <m:t>𝜋</m:t>
                            </m:r>
                          </m:e>
                          <m:sup>
                            <m:r>
                              <a:rPr lang="en-IN" sz="5400" i="1">
                                <a:solidFill>
                                  <a:schemeClr val="accent4">
                                    <a:lumMod val="10000"/>
                                  </a:schemeClr>
                                </a:solidFill>
                                <a:latin typeface="Cambria Math"/>
                              </a:rPr>
                              <m:t>2</m:t>
                            </m:r>
                          </m:sup>
                        </m:sSup>
                        <m:r>
                          <a:rPr lang="en-IN" sz="5400" i="1">
                            <a:solidFill>
                              <a:schemeClr val="accent4">
                                <a:lumMod val="10000"/>
                              </a:schemeClr>
                            </a:solidFill>
                            <a:latin typeface="Cambria Math"/>
                          </a:rPr>
                          <m:t>𝑚</m:t>
                        </m:r>
                      </m:num>
                      <m:den>
                        <m:sSup>
                          <m:sSupPr>
                            <m:ctrlPr>
                              <a:rPr lang="en-IN" sz="5400" i="1">
                                <a:solidFill>
                                  <a:schemeClr val="accent4">
                                    <a:lumMod val="10000"/>
                                  </a:schemeClr>
                                </a:solidFill>
                                <a:latin typeface="Cambria Math"/>
                              </a:rPr>
                            </m:ctrlPr>
                          </m:sSupPr>
                          <m:e>
                            <m:r>
                              <a:rPr lang="en-IN" sz="5400" i="1">
                                <a:solidFill>
                                  <a:schemeClr val="accent4">
                                    <a:lumMod val="10000"/>
                                  </a:schemeClr>
                                </a:solidFill>
                                <a:latin typeface="Cambria Math"/>
                              </a:rPr>
                              <m:t>h</m:t>
                            </m:r>
                          </m:e>
                          <m:sup>
                            <m:r>
                              <a:rPr lang="en-IN" sz="5400" i="1">
                                <a:solidFill>
                                  <a:schemeClr val="accent4">
                                    <a:lumMod val="10000"/>
                                  </a:schemeClr>
                                </a:solidFill>
                                <a:latin typeface="Cambria Math"/>
                              </a:rPr>
                              <m:t>2</m:t>
                            </m:r>
                          </m:sup>
                        </m:sSup>
                      </m:den>
                    </m:f>
                  </m:oMath>
                </a14:m>
                <a:r>
                  <a:rPr lang="en-IN" sz="5400" dirty="0">
                    <a:solidFill>
                      <a:schemeClr val="accent4">
                        <a:lumMod val="10000"/>
                      </a:schemeClr>
                    </a:solidFill>
                    <a:latin typeface="Cambria" pitchFamily="18" charset="0"/>
                    <a:ea typeface="Cambria" pitchFamily="18" charset="0"/>
                  </a:rPr>
                  <a:t> (E - V) Ψ = 0</a:t>
                </a:r>
                <a:r>
                  <a:rPr lang="en-IN" sz="5400" dirty="0">
                    <a:solidFill>
                      <a:schemeClr val="accent4">
                        <a:lumMod val="10000"/>
                      </a:schemeClr>
                    </a:solidFill>
                  </a:rPr>
                  <a:t>	</a:t>
                </a:r>
              </a:p>
            </p:txBody>
          </p:sp>
        </mc:Choice>
        <mc:Fallback xmlns="">
          <p:sp>
            <p:nvSpPr>
              <p:cNvPr id="4" name="Rectangle 3"/>
              <p:cNvSpPr>
                <a:spLocks noRot="1" noChangeAspect="1" noMove="1" noResize="1" noEditPoints="1" noAdjustHandles="1" noChangeArrowheads="1" noChangeShapeType="1" noTextEdit="1"/>
              </p:cNvSpPr>
              <p:nvPr/>
            </p:nvSpPr>
            <p:spPr>
              <a:xfrm>
                <a:off x="792568" y="3862743"/>
                <a:ext cx="7620000" cy="2125604"/>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484667" y="1752600"/>
                <a:ext cx="8235803" cy="1678345"/>
              </a:xfrm>
              <a:prstGeom prst="rect">
                <a:avLst/>
              </a:prstGeom>
            </p:spPr>
            <p:txBody>
              <a:bodyPr wrap="square">
                <a:spAutoFit/>
              </a:bodyPr>
              <a:lstStyle/>
              <a:p>
                <a:r>
                  <a:rPr lang="en-IN" sz="2800" dirty="0" smtClean="0">
                    <a:solidFill>
                      <a:schemeClr val="bg1"/>
                    </a:solidFill>
                    <a:latin typeface="Cambria" panose="02040503050406030204" pitchFamily="18" charset="0"/>
                    <a:ea typeface="Cambria" panose="02040503050406030204" pitchFamily="18" charset="0"/>
                  </a:rPr>
                  <a:t>The </a:t>
                </a:r>
                <a:r>
                  <a:rPr lang="en-IN" sz="2800" dirty="0">
                    <a:solidFill>
                      <a:schemeClr val="bg1"/>
                    </a:solidFill>
                    <a:latin typeface="Cambria" pitchFamily="18" charset="0"/>
                    <a:ea typeface="Cambria" pitchFamily="18" charset="0"/>
                  </a:rPr>
                  <a:t>time-independent one-dimension Schr</a:t>
                </a:r>
                <a14:m>
                  <m:oMath xmlns:m="http://schemas.openxmlformats.org/officeDocument/2006/math">
                    <m:acc>
                      <m:accPr>
                        <m:chr m:val="̈"/>
                        <m:ctrlPr>
                          <a:rPr lang="en-IN" sz="2800" i="1" dirty="0" smtClean="0">
                            <a:solidFill>
                              <a:schemeClr val="bg1"/>
                            </a:solidFill>
                            <a:latin typeface="Cambria Math"/>
                            <a:ea typeface="Cambria" pitchFamily="18" charset="0"/>
                          </a:rPr>
                        </m:ctrlPr>
                      </m:accPr>
                      <m:e>
                        <m:r>
                          <m:rPr>
                            <m:sty m:val="p"/>
                          </m:rPr>
                          <a:rPr lang="en-IN" sz="2800" b="0" i="0" dirty="0" smtClean="0">
                            <a:solidFill>
                              <a:schemeClr val="bg1"/>
                            </a:solidFill>
                            <a:latin typeface="Cambria Math"/>
                            <a:ea typeface="Cambria" pitchFamily="18" charset="0"/>
                          </a:rPr>
                          <m:t>O</m:t>
                        </m:r>
                      </m:e>
                    </m:acc>
                  </m:oMath>
                </a14:m>
                <a:r>
                  <a:rPr lang="en-IN" sz="2800" dirty="0">
                    <a:solidFill>
                      <a:schemeClr val="bg1"/>
                    </a:solidFill>
                    <a:latin typeface="Cambria" pitchFamily="18" charset="0"/>
                    <a:ea typeface="Cambria" pitchFamily="18" charset="0"/>
                  </a:rPr>
                  <a:t>dinger </a:t>
                </a:r>
                <a:r>
                  <a:rPr lang="en-IN" sz="2800" dirty="0" smtClean="0">
                    <a:solidFill>
                      <a:schemeClr val="bg1"/>
                    </a:solidFill>
                    <a:latin typeface="Cambria" pitchFamily="18" charset="0"/>
                    <a:ea typeface="Cambria" pitchFamily="18" charset="0"/>
                  </a:rPr>
                  <a:t>equation </a:t>
                </a:r>
              </a:p>
              <a:p>
                <a:endParaRPr lang="en-IN" sz="2800" dirty="0" smtClean="0">
                  <a:solidFill>
                    <a:schemeClr val="bg1"/>
                  </a:solidFill>
                  <a:latin typeface="Cambria" pitchFamily="18" charset="0"/>
                  <a:ea typeface="Cambria" pitchFamily="18" charset="0"/>
                </a:endParaRPr>
              </a:p>
              <a:p>
                <a:r>
                  <a:rPr lang="en-IN" dirty="0" smtClean="0">
                    <a:solidFill>
                      <a:schemeClr val="bg1"/>
                    </a:solidFill>
                    <a:latin typeface="Cambria" pitchFamily="18" charset="0"/>
                    <a:ea typeface="Cambria" pitchFamily="18" charset="0"/>
                  </a:rPr>
                  <a:t> </a:t>
                </a:r>
                <a:r>
                  <a:rPr lang="en-IN" dirty="0">
                    <a:solidFill>
                      <a:schemeClr val="bg1"/>
                    </a:solidFill>
                    <a:latin typeface="Cambria" pitchFamily="18" charset="0"/>
                    <a:ea typeface="Cambria" pitchFamily="18" charset="0"/>
                  </a:rPr>
                  <a:t>	</a:t>
                </a:r>
                <a:r>
                  <a:rPr lang="en-IN" dirty="0">
                    <a:solidFill>
                      <a:schemeClr val="bg1"/>
                    </a:solidFill>
                  </a:rPr>
                  <a:t>		</a:t>
                </a:r>
                <a:endParaRPr lang="en-IN" dirty="0">
                  <a:solidFill>
                    <a:schemeClr val="bg1"/>
                  </a:solidFill>
                  <a:latin typeface="Cambria" pitchFamily="18" charset="0"/>
                  <a:ea typeface="Cambria"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484667" y="1752600"/>
                <a:ext cx="8235803" cy="1678345"/>
              </a:xfrm>
              <a:prstGeom prst="rect">
                <a:avLst/>
              </a:prstGeom>
              <a:blipFill rotWithShape="1">
                <a:blip r:embed="rId3"/>
                <a:stretch>
                  <a:fillRect l="-1554" t="-2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787502" y="762000"/>
                <a:ext cx="2044995" cy="379206"/>
              </a:xfrm>
              <a:prstGeom prst="rect">
                <a:avLst/>
              </a:prstGeom>
            </p:spPr>
            <p:style>
              <a:lnRef idx="1">
                <a:schemeClr val="accent4"/>
              </a:lnRef>
              <a:fillRef idx="2">
                <a:schemeClr val="accent4"/>
              </a:fillRef>
              <a:effectRef idx="1">
                <a:schemeClr val="accent4"/>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chemeClr val="accent4">
                                  <a:lumMod val="10000"/>
                                </a:schemeClr>
                              </a:solidFill>
                              <a:latin typeface="Cambria Math"/>
                              <a:ea typeface="Cambria Math" panose="02040503050406030204" pitchFamily="18" charset="0"/>
                            </a:rPr>
                          </m:ctrlPr>
                        </m:accPr>
                        <m:e>
                          <m:r>
                            <m:rPr>
                              <m:sty m:val="p"/>
                            </m:rPr>
                            <a:rPr lang="en-US" sz="2400" b="0" i="0" smtClean="0">
                              <a:solidFill>
                                <a:schemeClr val="accent4">
                                  <a:lumMod val="10000"/>
                                </a:schemeClr>
                              </a:solidFill>
                              <a:latin typeface="Cambria Math" panose="02040503050406030204" pitchFamily="18" charset="0"/>
                              <a:ea typeface="Cambria Math" panose="02040503050406030204" pitchFamily="18" charset="0"/>
                            </a:rPr>
                            <m:t>H</m:t>
                          </m:r>
                        </m:e>
                      </m:acc>
                      <m:r>
                        <a:rPr lang="en-IN" sz="2400" b="0" i="0" smtClean="0">
                          <a:solidFill>
                            <a:schemeClr val="accent4">
                              <a:lumMod val="10000"/>
                            </a:schemeClr>
                          </a:solidFill>
                          <a:latin typeface="Cambria Math"/>
                          <a:ea typeface="Cambria Math" panose="02040503050406030204" pitchFamily="18" charset="0"/>
                        </a:rPr>
                        <m:t> </m:t>
                      </m:r>
                      <m:r>
                        <m:rPr>
                          <m:sty m:val="p"/>
                        </m:rPr>
                        <a:rPr lang="en-US" sz="2400" i="0" dirty="0" smtClean="0">
                          <a:solidFill>
                            <a:schemeClr val="accent4">
                              <a:lumMod val="10000"/>
                            </a:schemeClr>
                          </a:solidFill>
                          <a:latin typeface="Cambria Math" panose="02040503050406030204" pitchFamily="18" charset="0"/>
                          <a:ea typeface="Cambria Math" panose="02040503050406030204" pitchFamily="18" charset="0"/>
                        </a:rPr>
                        <m:t>ψ</m:t>
                      </m:r>
                      <m:r>
                        <a:rPr lang="en-US" sz="2400" b="0" i="0" dirty="0" smtClean="0">
                          <a:solidFill>
                            <a:schemeClr val="accent4">
                              <a:lumMod val="10000"/>
                            </a:schemeClr>
                          </a:solidFill>
                          <a:latin typeface="Cambria Math" panose="02040503050406030204" pitchFamily="18" charset="0"/>
                          <a:ea typeface="Cambria Math" panose="02040503050406030204" pitchFamily="18" charset="0"/>
                        </a:rPr>
                        <m:t>=</m:t>
                      </m:r>
                      <m:r>
                        <m:rPr>
                          <m:sty m:val="p"/>
                        </m:rPr>
                        <a:rPr lang="en-US" sz="2400" i="0">
                          <a:solidFill>
                            <a:schemeClr val="accent4">
                              <a:lumMod val="10000"/>
                            </a:schemeClr>
                          </a:solidFill>
                          <a:latin typeface="Cambria Math" panose="02040503050406030204" pitchFamily="18" charset="0"/>
                        </a:rPr>
                        <m:t>E</m:t>
                      </m:r>
                      <m:r>
                        <a:rPr lang="en-US" sz="2400" b="0" i="0" smtClean="0">
                          <a:solidFill>
                            <a:schemeClr val="accent4">
                              <a:lumMod val="10000"/>
                            </a:schemeClr>
                          </a:solidFill>
                          <a:latin typeface="Cambria Math" panose="02040503050406030204" pitchFamily="18" charset="0"/>
                        </a:rPr>
                        <m:t> </m:t>
                      </m:r>
                      <m:r>
                        <m:rPr>
                          <m:sty m:val="p"/>
                        </m:rPr>
                        <a:rPr lang="en-US" sz="2400" i="0">
                          <a:solidFill>
                            <a:schemeClr val="accent4">
                              <a:lumMod val="10000"/>
                            </a:schemeClr>
                          </a:solidFill>
                          <a:latin typeface="Cambria Math" panose="02040503050406030204" pitchFamily="18" charset="0"/>
                          <a:ea typeface="Cambria Math" panose="02040503050406030204" pitchFamily="18" charset="0"/>
                        </a:rPr>
                        <m:t>ψ</m:t>
                      </m:r>
                    </m:oMath>
                  </m:oMathPara>
                </a14:m>
                <a:endParaRPr lang="en-US" sz="2400" dirty="0">
                  <a:solidFill>
                    <a:schemeClr val="accent4">
                      <a:lumMod val="10000"/>
                    </a:schemeClr>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787502" y="762000"/>
                <a:ext cx="2044995" cy="379206"/>
              </a:xfrm>
              <a:prstGeom prst="rect">
                <a:avLst/>
              </a:prstGeom>
              <a:blipFill rotWithShape="1">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959425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EFA9757-0C61-4E30-8D0F-4A55F9F3566F}" type="slidenum">
              <a:rPr lang="en-US" smtClean="0"/>
              <a:pPr/>
              <a:t>35</a:t>
            </a:fld>
            <a:endParaRPr lang="en-US"/>
          </a:p>
        </p:txBody>
      </p:sp>
      <mc:AlternateContent xmlns:mc="http://schemas.openxmlformats.org/markup-compatibility/2006" xmlns:a14="http://schemas.microsoft.com/office/drawing/2010/main">
        <mc:Choice Requires="a14">
          <p:sp>
            <p:nvSpPr>
              <p:cNvPr id="4" name="Rectangle 3"/>
              <p:cNvSpPr/>
              <p:nvPr/>
            </p:nvSpPr>
            <p:spPr>
              <a:xfrm>
                <a:off x="464289" y="674387"/>
                <a:ext cx="8304662" cy="5896999"/>
              </a:xfrm>
              <a:prstGeom prst="rect">
                <a:avLst/>
              </a:prstGeom>
            </p:spPr>
            <p:txBody>
              <a:bodyPr wrap="square">
                <a:spAutoFit/>
              </a:bodyPr>
              <a:lstStyle/>
              <a:p>
                <a:pPr algn="ctr"/>
                <a:endParaRPr lang="en-IN" sz="2800" b="1" dirty="0" smtClean="0">
                  <a:solidFill>
                    <a:srgbClr val="FF0000"/>
                  </a:solidFill>
                  <a:latin typeface="Cambria" pitchFamily="18" charset="0"/>
                  <a:ea typeface="Cambria" pitchFamily="18" charset="0"/>
                </a:endParaRPr>
              </a:p>
              <a:p>
                <a:pPr algn="ctr"/>
                <a:r>
                  <a:rPr lang="en-IN" dirty="0" smtClean="0">
                    <a:solidFill>
                      <a:schemeClr val="bg1"/>
                    </a:solidFill>
                    <a:latin typeface="Cambria" pitchFamily="18" charset="0"/>
                    <a:ea typeface="Cambria" pitchFamily="18" charset="0"/>
                  </a:rPr>
                  <a:t>Where, </a:t>
                </a:r>
                <a14:m>
                  <m:oMath xmlns:m="http://schemas.openxmlformats.org/officeDocument/2006/math">
                    <m:acc>
                      <m:accPr>
                        <m:chr m:val="̂"/>
                        <m:ctrlPr>
                          <a:rPr lang="en-US" sz="2000" i="1">
                            <a:solidFill>
                              <a:schemeClr val="bg1"/>
                            </a:solidFill>
                            <a:latin typeface="Cambria Math"/>
                            <a:ea typeface="Cambria Math" panose="02040503050406030204" pitchFamily="18" charset="0"/>
                          </a:rPr>
                        </m:ctrlPr>
                      </m:accPr>
                      <m:e>
                        <m:r>
                          <a:rPr lang="en-IN" sz="2000" b="0" i="1" smtClean="0">
                            <a:solidFill>
                              <a:schemeClr val="bg1"/>
                            </a:solidFill>
                            <a:latin typeface="Cambria Math"/>
                            <a:ea typeface="Cambria Math" panose="02040503050406030204" pitchFamily="18" charset="0"/>
                          </a:rPr>
                          <m:t> </m:t>
                        </m:r>
                        <m:r>
                          <a:rPr lang="en-US" sz="2000" i="1">
                            <a:solidFill>
                              <a:schemeClr val="bg1"/>
                            </a:solidFill>
                            <a:latin typeface="Cambria Math" panose="02040503050406030204" pitchFamily="18" charset="0"/>
                            <a:ea typeface="Cambria Math" panose="02040503050406030204" pitchFamily="18" charset="0"/>
                          </a:rPr>
                          <m:t>𝐻</m:t>
                        </m:r>
                      </m:e>
                    </m:acc>
                    <m:r>
                      <a:rPr lang="en-IN" sz="2000" i="1">
                        <a:solidFill>
                          <a:schemeClr val="bg1"/>
                        </a:solidFill>
                        <a:latin typeface="Cambria Math"/>
                        <a:ea typeface="Cambria Math" panose="02040503050406030204" pitchFamily="18" charset="0"/>
                      </a:rPr>
                      <m:t>=</m:t>
                    </m:r>
                    <m:r>
                      <a:rPr lang="en-IN" sz="2000" i="1">
                        <a:solidFill>
                          <a:schemeClr val="bg1"/>
                        </a:solidFill>
                        <a:latin typeface="Cambria Math"/>
                      </a:rPr>
                      <m:t>−</m:t>
                    </m:r>
                    <m:f>
                      <m:fPr>
                        <m:ctrlPr>
                          <a:rPr lang="en-IN" sz="2000" i="1">
                            <a:solidFill>
                              <a:schemeClr val="bg1"/>
                            </a:solidFill>
                            <a:latin typeface="Cambria Math"/>
                          </a:rPr>
                        </m:ctrlPr>
                      </m:fPr>
                      <m:num>
                        <m:sSup>
                          <m:sSupPr>
                            <m:ctrlPr>
                              <a:rPr lang="en-IN" sz="2000" i="1">
                                <a:solidFill>
                                  <a:schemeClr val="bg1"/>
                                </a:solidFill>
                                <a:latin typeface="Cambria Math"/>
                              </a:rPr>
                            </m:ctrlPr>
                          </m:sSupPr>
                          <m:e>
                            <m:r>
                              <a:rPr lang="en-IN" sz="2000" i="1">
                                <a:solidFill>
                                  <a:schemeClr val="bg1"/>
                                </a:solidFill>
                                <a:latin typeface="Cambria Math"/>
                              </a:rPr>
                              <m:t>ℏ</m:t>
                            </m:r>
                          </m:e>
                          <m:sup>
                            <m:r>
                              <a:rPr lang="en-IN" sz="2000" i="1">
                                <a:solidFill>
                                  <a:schemeClr val="bg1"/>
                                </a:solidFill>
                                <a:latin typeface="Cambria Math"/>
                              </a:rPr>
                              <m:t>2</m:t>
                            </m:r>
                          </m:sup>
                        </m:sSup>
                      </m:num>
                      <m:den>
                        <m:r>
                          <a:rPr lang="en-IN" sz="2000" i="1">
                            <a:solidFill>
                              <a:schemeClr val="bg1"/>
                            </a:solidFill>
                            <a:latin typeface="Cambria Math"/>
                          </a:rPr>
                          <m:t>2</m:t>
                        </m:r>
                        <m:r>
                          <a:rPr lang="en-IN" sz="2000" i="1">
                            <a:solidFill>
                              <a:schemeClr val="bg1"/>
                            </a:solidFill>
                            <a:latin typeface="Cambria Math"/>
                          </a:rPr>
                          <m:t>𝑚</m:t>
                        </m:r>
                      </m:den>
                    </m:f>
                    <m:f>
                      <m:fPr>
                        <m:ctrlPr>
                          <a:rPr lang="en-IN" sz="2000" i="1">
                            <a:solidFill>
                              <a:schemeClr val="bg1"/>
                            </a:solidFill>
                            <a:latin typeface="Cambria Math"/>
                          </a:rPr>
                        </m:ctrlPr>
                      </m:fPr>
                      <m:num>
                        <m:sSup>
                          <m:sSupPr>
                            <m:ctrlPr>
                              <a:rPr lang="en-IN" sz="2000" i="1">
                                <a:solidFill>
                                  <a:schemeClr val="bg1"/>
                                </a:solidFill>
                                <a:latin typeface="Cambria Math"/>
                              </a:rPr>
                            </m:ctrlPr>
                          </m:sSupPr>
                          <m:e>
                            <m:r>
                              <a:rPr lang="en-IN" sz="2000" i="1">
                                <a:solidFill>
                                  <a:schemeClr val="bg1"/>
                                </a:solidFill>
                                <a:latin typeface="Cambria Math"/>
                              </a:rPr>
                              <m:t>𝑑</m:t>
                            </m:r>
                          </m:e>
                          <m:sup>
                            <m:r>
                              <a:rPr lang="en-IN" sz="2000" i="1">
                                <a:solidFill>
                                  <a:schemeClr val="bg1"/>
                                </a:solidFill>
                                <a:latin typeface="Cambria Math"/>
                              </a:rPr>
                              <m:t>2</m:t>
                            </m:r>
                          </m:sup>
                        </m:sSup>
                      </m:num>
                      <m:den>
                        <m:sSup>
                          <m:sSupPr>
                            <m:ctrlPr>
                              <a:rPr lang="en-IN" sz="2000" i="1">
                                <a:solidFill>
                                  <a:schemeClr val="bg1"/>
                                </a:solidFill>
                                <a:latin typeface="Cambria Math"/>
                              </a:rPr>
                            </m:ctrlPr>
                          </m:sSupPr>
                          <m:e>
                            <m:r>
                              <a:rPr lang="en-IN" sz="2000" i="1">
                                <a:solidFill>
                                  <a:schemeClr val="bg1"/>
                                </a:solidFill>
                                <a:latin typeface="Cambria Math"/>
                              </a:rPr>
                              <m:t>𝑑𝑥</m:t>
                            </m:r>
                          </m:e>
                          <m:sup>
                            <m:r>
                              <a:rPr lang="en-IN" sz="2000" i="1">
                                <a:solidFill>
                                  <a:schemeClr val="bg1"/>
                                </a:solidFill>
                                <a:latin typeface="Cambria Math"/>
                              </a:rPr>
                              <m:t>2</m:t>
                            </m:r>
                          </m:sup>
                        </m:sSup>
                      </m:den>
                    </m:f>
                    <m:r>
                      <a:rPr lang="en-IN" sz="2000">
                        <a:solidFill>
                          <a:schemeClr val="bg1"/>
                        </a:solidFill>
                        <a:latin typeface="Cambria Math"/>
                      </a:rPr>
                      <m:t> </m:t>
                    </m:r>
                    <m:r>
                      <a:rPr lang="en-IN" sz="2000" i="1">
                        <a:solidFill>
                          <a:schemeClr val="bg1"/>
                        </a:solidFill>
                        <a:latin typeface="Cambria Math"/>
                      </a:rPr>
                      <m:t>+</m:t>
                    </m:r>
                    <m:r>
                      <a:rPr lang="en-IN" sz="2000" i="1">
                        <a:solidFill>
                          <a:schemeClr val="bg1"/>
                        </a:solidFill>
                        <a:latin typeface="Cambria Math"/>
                      </a:rPr>
                      <m:t>𝑉</m:t>
                    </m:r>
                  </m:oMath>
                </a14:m>
                <a:endParaRPr lang="en-IN" sz="2000" b="1" dirty="0">
                  <a:solidFill>
                    <a:schemeClr val="bg1"/>
                  </a:solidFill>
                  <a:latin typeface="Cambria" pitchFamily="18" charset="0"/>
                  <a:ea typeface="Cambria" pitchFamily="18" charset="0"/>
                </a:endParaRPr>
              </a:p>
              <a:p>
                <a:pPr algn="ctr"/>
                <a:endParaRPr lang="en-IN" dirty="0" smtClean="0">
                  <a:solidFill>
                    <a:schemeClr val="bg1"/>
                  </a:solidFill>
                  <a:latin typeface="Cambria" pitchFamily="18" charset="0"/>
                  <a:ea typeface="Cambria" pitchFamily="18" charset="0"/>
                </a:endParaRPr>
              </a:p>
              <a:p>
                <a:pPr>
                  <a:lnSpc>
                    <a:spcPct val="150000"/>
                  </a:lnSpc>
                </a:pPr>
                <a:r>
                  <a:rPr lang="en-IN" sz="2000" dirty="0" smtClean="0">
                    <a:solidFill>
                      <a:schemeClr val="bg1"/>
                    </a:solidFill>
                    <a:latin typeface="Cambria" pitchFamily="18" charset="0"/>
                    <a:ea typeface="Cambria" pitchFamily="18" charset="0"/>
                  </a:rPr>
                  <a:t>A </a:t>
                </a:r>
                <a:r>
                  <a:rPr lang="en-IN" sz="2000" dirty="0">
                    <a:solidFill>
                      <a:schemeClr val="bg1"/>
                    </a:solidFill>
                    <a:latin typeface="Cambria" pitchFamily="18" charset="0"/>
                    <a:ea typeface="Cambria" pitchFamily="18" charset="0"/>
                  </a:rPr>
                  <a:t>particle of </a:t>
                </a:r>
                <a:r>
                  <a:rPr lang="en-IN" sz="2000" dirty="0" smtClean="0">
                    <a:solidFill>
                      <a:schemeClr val="bg1"/>
                    </a:solidFill>
                    <a:latin typeface="Cambria" pitchFamily="18" charset="0"/>
                    <a:ea typeface="Cambria" pitchFamily="18" charset="0"/>
                  </a:rPr>
                  <a:t>mass m </a:t>
                </a:r>
                <a:r>
                  <a:rPr lang="en-IN" sz="2000" dirty="0">
                    <a:solidFill>
                      <a:schemeClr val="bg1"/>
                    </a:solidFill>
                    <a:latin typeface="Cambria" pitchFamily="18" charset="0"/>
                    <a:ea typeface="Cambria" pitchFamily="18" charset="0"/>
                  </a:rPr>
                  <a:t>is placed in a one-dimensional box of length </a:t>
                </a:r>
                <a:r>
                  <a:rPr lang="en-IN" sz="2000" i="1" dirty="0">
                    <a:solidFill>
                      <a:schemeClr val="bg1"/>
                    </a:solidFill>
                    <a:latin typeface="Cambria" pitchFamily="18" charset="0"/>
                    <a:ea typeface="Cambria" pitchFamily="18" charset="0"/>
                  </a:rPr>
                  <a:t>l</a:t>
                </a:r>
                <a:r>
                  <a:rPr lang="en-IN" sz="2000" dirty="0">
                    <a:solidFill>
                      <a:schemeClr val="bg1"/>
                    </a:solidFill>
                    <a:latin typeface="Cambria" pitchFamily="18" charset="0"/>
                    <a:ea typeface="Cambria" pitchFamily="18" charset="0"/>
                  </a:rPr>
                  <a:t> particle is free to move. Box have infinite walls. </a:t>
                </a:r>
                <a:r>
                  <a:rPr lang="en-IN" sz="2000" dirty="0" smtClean="0">
                    <a:solidFill>
                      <a:schemeClr val="bg1"/>
                    </a:solidFill>
                    <a:latin typeface="Cambria" pitchFamily="18" charset="0"/>
                    <a:ea typeface="Cambria" pitchFamily="18" charset="0"/>
                  </a:rPr>
                  <a:t>                           </a:t>
                </a:r>
              </a:p>
              <a:p>
                <a:pPr algn="just"/>
                <a:r>
                  <a:rPr lang="en-IN" sz="2000" dirty="0">
                    <a:solidFill>
                      <a:schemeClr val="bg1"/>
                    </a:solidFill>
                    <a:latin typeface="Cambria" pitchFamily="18" charset="0"/>
                    <a:ea typeface="Cambria" pitchFamily="18" charset="0"/>
                  </a:rPr>
                  <a:t> </a:t>
                </a:r>
                <a:r>
                  <a:rPr lang="en-IN" sz="2000" dirty="0" smtClean="0">
                    <a:solidFill>
                      <a:schemeClr val="bg1"/>
                    </a:solidFill>
                    <a:latin typeface="Cambria" pitchFamily="18" charset="0"/>
                    <a:ea typeface="Cambria" pitchFamily="18" charset="0"/>
                  </a:rPr>
                  <a:t>                                                                                                </a:t>
                </a:r>
                <a:r>
                  <a:rPr lang="en-IN" sz="2000" b="1" dirty="0" smtClean="0">
                    <a:solidFill>
                      <a:schemeClr val="bg1"/>
                    </a:solidFill>
                    <a:latin typeface="Cambria" pitchFamily="18" charset="0"/>
                    <a:ea typeface="Cambria" pitchFamily="18" charset="0"/>
                  </a:rPr>
                  <a:t>F</a:t>
                </a:r>
                <a:r>
                  <a:rPr lang="en-IN" sz="2000" b="1" dirty="0">
                    <a:solidFill>
                      <a:schemeClr val="bg1"/>
                    </a:solidFill>
                    <a:latin typeface="Cambria" pitchFamily="18" charset="0"/>
                    <a:ea typeface="Cambria" pitchFamily="18" charset="0"/>
                  </a:rPr>
                  <a:t>=- </a:t>
                </a:r>
                <a:r>
                  <a:rPr lang="en-IN" sz="2000" b="1" dirty="0" err="1" smtClean="0">
                    <a:solidFill>
                      <a:schemeClr val="bg1"/>
                    </a:solidFill>
                    <a:latin typeface="Cambria" pitchFamily="18" charset="0"/>
                    <a:ea typeface="Cambria" pitchFamily="18" charset="0"/>
                  </a:rPr>
                  <a:t>dV</a:t>
                </a:r>
                <a:r>
                  <a:rPr lang="en-IN" sz="2000" b="1" dirty="0" smtClean="0">
                    <a:solidFill>
                      <a:schemeClr val="bg1"/>
                    </a:solidFill>
                    <a:latin typeface="Cambria" pitchFamily="18" charset="0"/>
                    <a:ea typeface="Cambria" pitchFamily="18" charset="0"/>
                  </a:rPr>
                  <a:t>/dx</a:t>
                </a:r>
              </a:p>
              <a:p>
                <a:pPr algn="just"/>
                <a:r>
                  <a:rPr lang="en-IN" sz="2000" b="1" dirty="0" smtClean="0">
                    <a:solidFill>
                      <a:schemeClr val="bg1"/>
                    </a:solidFill>
                    <a:latin typeface="Cambria" pitchFamily="18" charset="0"/>
                    <a:ea typeface="Cambria" pitchFamily="18" charset="0"/>
                  </a:rPr>
                  <a:t>                                                                                                 as the particle is free                                					            inside the box the F=0                                                                    		</a:t>
                </a:r>
                <a:r>
                  <a:rPr lang="en-IN" sz="2000" b="1" dirty="0">
                    <a:solidFill>
                      <a:schemeClr val="bg1"/>
                    </a:solidFill>
                    <a:latin typeface="Cambria" pitchFamily="18" charset="0"/>
                    <a:ea typeface="Cambria" pitchFamily="18" charset="0"/>
                  </a:rPr>
                  <a:t> </a:t>
                </a:r>
                <a:r>
                  <a:rPr lang="en-IN" sz="2000" b="1" dirty="0" smtClean="0">
                    <a:solidFill>
                      <a:schemeClr val="bg1"/>
                    </a:solidFill>
                    <a:latin typeface="Cambria" pitchFamily="18" charset="0"/>
                    <a:ea typeface="Cambria" pitchFamily="18" charset="0"/>
                  </a:rPr>
                  <a:t>                                                                        hence  V is zero</a:t>
                </a:r>
              </a:p>
              <a:p>
                <a:pPr marL="228600" indent="-216535">
                  <a:lnSpc>
                    <a:spcPct val="150000"/>
                  </a:lnSpc>
                  <a:buSzPct val="112500"/>
                  <a:buAutoNum type="arabicPeriod"/>
                  <a:tabLst>
                    <a:tab pos="229235" algn="l"/>
                  </a:tabLst>
                </a:pPr>
                <a:endParaRPr lang="en-IN" sz="2000" spc="-10" dirty="0" smtClean="0">
                  <a:solidFill>
                    <a:schemeClr val="bg1"/>
                  </a:solidFill>
                  <a:latin typeface="Cambria" pitchFamily="18" charset="0"/>
                  <a:ea typeface="Cambria" pitchFamily="18" charset="0"/>
                  <a:cs typeface="Georgia"/>
                </a:endParaRPr>
              </a:p>
              <a:p>
                <a:pPr marL="228600" indent="-216535">
                  <a:lnSpc>
                    <a:spcPct val="150000"/>
                  </a:lnSpc>
                  <a:buSzPct val="112500"/>
                  <a:buAutoNum type="arabicPeriod"/>
                  <a:tabLst>
                    <a:tab pos="229235" algn="l"/>
                  </a:tabLst>
                </a:pPr>
                <a:r>
                  <a:rPr lang="en-IN" sz="2000" spc="-10" dirty="0" smtClean="0">
                    <a:solidFill>
                      <a:schemeClr val="bg1"/>
                    </a:solidFill>
                    <a:latin typeface="Cambria" pitchFamily="18" charset="0"/>
                    <a:ea typeface="Cambria" pitchFamily="18" charset="0"/>
                    <a:cs typeface="Georgia"/>
                  </a:rPr>
                  <a:t>The </a:t>
                </a:r>
                <a:r>
                  <a:rPr lang="en-IN" sz="2000" spc="-10" dirty="0">
                    <a:solidFill>
                      <a:schemeClr val="bg1"/>
                    </a:solidFill>
                    <a:latin typeface="Cambria" pitchFamily="18" charset="0"/>
                    <a:ea typeface="Cambria" pitchFamily="18" charset="0"/>
                    <a:cs typeface="Georgia"/>
                  </a:rPr>
                  <a:t>particle can </a:t>
                </a:r>
                <a:r>
                  <a:rPr lang="en-IN" sz="2000" spc="-5" dirty="0">
                    <a:solidFill>
                      <a:schemeClr val="bg1"/>
                    </a:solidFill>
                    <a:latin typeface="Cambria" pitchFamily="18" charset="0"/>
                    <a:ea typeface="Cambria" pitchFamily="18" charset="0"/>
                    <a:cs typeface="Georgia"/>
                  </a:rPr>
                  <a:t>move </a:t>
                </a:r>
                <a:r>
                  <a:rPr lang="en-IN" sz="2000" spc="-10" dirty="0">
                    <a:solidFill>
                      <a:schemeClr val="bg1"/>
                    </a:solidFill>
                    <a:latin typeface="Cambria" pitchFamily="18" charset="0"/>
                    <a:ea typeface="Cambria" pitchFamily="18" charset="0"/>
                    <a:cs typeface="Georgia"/>
                  </a:rPr>
                  <a:t>freely </a:t>
                </a:r>
                <a:r>
                  <a:rPr lang="en-IN" sz="2000" spc="-5" dirty="0">
                    <a:solidFill>
                      <a:schemeClr val="bg1"/>
                    </a:solidFill>
                    <a:latin typeface="Cambria" pitchFamily="18" charset="0"/>
                    <a:ea typeface="Cambria" pitchFamily="18" charset="0"/>
                    <a:cs typeface="Georgia"/>
                  </a:rPr>
                  <a:t>inside </a:t>
                </a:r>
                <a:r>
                  <a:rPr lang="en-IN" sz="2000" spc="-10" dirty="0">
                    <a:solidFill>
                      <a:schemeClr val="bg1"/>
                    </a:solidFill>
                    <a:latin typeface="Cambria" pitchFamily="18" charset="0"/>
                    <a:ea typeface="Cambria" pitchFamily="18" charset="0"/>
                    <a:cs typeface="Georgia"/>
                  </a:rPr>
                  <a:t>the box </a:t>
                </a:r>
                <a:r>
                  <a:rPr lang="en-IN" sz="2000" spc="-5" dirty="0" smtClean="0">
                    <a:solidFill>
                      <a:schemeClr val="bg1"/>
                    </a:solidFill>
                    <a:latin typeface="Cambria" pitchFamily="18" charset="0"/>
                    <a:ea typeface="Cambria" pitchFamily="18" charset="0"/>
                    <a:cs typeface="Georgia"/>
                  </a:rPr>
                  <a:t>(0 </a:t>
                </a:r>
                <a:r>
                  <a:rPr lang="en-IN" sz="2000" spc="-5" dirty="0">
                    <a:solidFill>
                      <a:schemeClr val="bg1"/>
                    </a:solidFill>
                    <a:latin typeface="Cambria" pitchFamily="18" charset="0"/>
                    <a:ea typeface="Cambria" pitchFamily="18" charset="0"/>
                    <a:cs typeface="Georgia"/>
                  </a:rPr>
                  <a:t>&lt; x &lt;</a:t>
                </a:r>
                <a:r>
                  <a:rPr lang="en-IN" sz="2000" spc="295" dirty="0">
                    <a:solidFill>
                      <a:schemeClr val="bg1"/>
                    </a:solidFill>
                    <a:latin typeface="Cambria" pitchFamily="18" charset="0"/>
                    <a:ea typeface="Cambria" pitchFamily="18" charset="0"/>
                    <a:cs typeface="Georgia"/>
                  </a:rPr>
                  <a:t> </a:t>
                </a:r>
                <a:r>
                  <a:rPr lang="en-IN" sz="2000" spc="-10" dirty="0" smtClean="0">
                    <a:solidFill>
                      <a:schemeClr val="bg1"/>
                    </a:solidFill>
                    <a:latin typeface="Cambria" pitchFamily="18" charset="0"/>
                    <a:ea typeface="Cambria" pitchFamily="18" charset="0"/>
                    <a:cs typeface="Georgia"/>
                  </a:rPr>
                  <a:t>l)</a:t>
                </a:r>
                <a:endParaRPr lang="en-IN" sz="2000" dirty="0">
                  <a:solidFill>
                    <a:schemeClr val="bg1"/>
                  </a:solidFill>
                  <a:latin typeface="Cambria" pitchFamily="18" charset="0"/>
                  <a:ea typeface="Cambria" pitchFamily="18" charset="0"/>
                  <a:cs typeface="Georgia"/>
                </a:endParaRPr>
              </a:p>
              <a:p>
                <a:pPr marL="231775" indent="-219710">
                  <a:spcBef>
                    <a:spcPts val="5"/>
                  </a:spcBef>
                  <a:buAutoNum type="arabicPeriod"/>
                  <a:tabLst>
                    <a:tab pos="232410" algn="l"/>
                  </a:tabLst>
                </a:pPr>
                <a:r>
                  <a:rPr lang="en-IN" sz="2000" spc="-10" dirty="0">
                    <a:solidFill>
                      <a:schemeClr val="bg1"/>
                    </a:solidFill>
                    <a:latin typeface="Cambria" pitchFamily="18" charset="0"/>
                    <a:ea typeface="Cambria" pitchFamily="18" charset="0"/>
                    <a:cs typeface="Georgia"/>
                  </a:rPr>
                  <a:t>The potential energy </a:t>
                </a:r>
                <a:r>
                  <a:rPr lang="en-IN" sz="2000" spc="-5" dirty="0">
                    <a:solidFill>
                      <a:schemeClr val="bg1"/>
                    </a:solidFill>
                    <a:latin typeface="Cambria" pitchFamily="18" charset="0"/>
                    <a:ea typeface="Cambria" pitchFamily="18" charset="0"/>
                    <a:cs typeface="Georgia"/>
                  </a:rPr>
                  <a:t>of </a:t>
                </a:r>
                <a:r>
                  <a:rPr lang="en-IN" sz="2000" spc="-10" dirty="0">
                    <a:solidFill>
                      <a:schemeClr val="bg1"/>
                    </a:solidFill>
                    <a:latin typeface="Cambria" pitchFamily="18" charset="0"/>
                    <a:ea typeface="Cambria" pitchFamily="18" charset="0"/>
                    <a:cs typeface="Georgia"/>
                  </a:rPr>
                  <a:t>the electron </a:t>
                </a:r>
                <a:r>
                  <a:rPr lang="en-IN" sz="2000" spc="-5" dirty="0">
                    <a:solidFill>
                      <a:schemeClr val="bg1"/>
                    </a:solidFill>
                    <a:latin typeface="Cambria" pitchFamily="18" charset="0"/>
                    <a:ea typeface="Cambria" pitchFamily="18" charset="0"/>
                    <a:cs typeface="Georgia"/>
                  </a:rPr>
                  <a:t>inside </a:t>
                </a:r>
                <a:r>
                  <a:rPr lang="en-IN" sz="2000" spc="-10" dirty="0">
                    <a:solidFill>
                      <a:schemeClr val="bg1"/>
                    </a:solidFill>
                    <a:latin typeface="Cambria" pitchFamily="18" charset="0"/>
                    <a:ea typeface="Cambria" pitchFamily="18" charset="0"/>
                    <a:cs typeface="Georgia"/>
                  </a:rPr>
                  <a:t>the box </a:t>
                </a:r>
                <a:r>
                  <a:rPr lang="en-IN" sz="2000" spc="-5" dirty="0">
                    <a:solidFill>
                      <a:schemeClr val="bg1"/>
                    </a:solidFill>
                    <a:latin typeface="Cambria" pitchFamily="18" charset="0"/>
                    <a:ea typeface="Cambria" pitchFamily="18" charset="0"/>
                    <a:cs typeface="Georgia"/>
                  </a:rPr>
                  <a:t>is zero</a:t>
                </a:r>
                <a:r>
                  <a:rPr lang="en-IN" sz="2000" spc="320" dirty="0">
                    <a:solidFill>
                      <a:schemeClr val="bg1"/>
                    </a:solidFill>
                    <a:latin typeface="Cambria" pitchFamily="18" charset="0"/>
                    <a:ea typeface="Cambria" pitchFamily="18" charset="0"/>
                    <a:cs typeface="Georgia"/>
                  </a:rPr>
                  <a:t> </a:t>
                </a:r>
                <a:r>
                  <a:rPr lang="en-IN" sz="2000" spc="-5" dirty="0">
                    <a:solidFill>
                      <a:schemeClr val="bg1"/>
                    </a:solidFill>
                    <a:latin typeface="Cambria" pitchFamily="18" charset="0"/>
                    <a:ea typeface="Cambria" pitchFamily="18" charset="0"/>
                    <a:cs typeface="Georgia"/>
                  </a:rPr>
                  <a:t>(</a:t>
                </a:r>
                <a:r>
                  <a:rPr lang="en-IN" sz="2000" spc="-5" dirty="0" smtClean="0">
                    <a:solidFill>
                      <a:schemeClr val="bg1"/>
                    </a:solidFill>
                    <a:latin typeface="Cambria" pitchFamily="18" charset="0"/>
                    <a:ea typeface="Cambria" pitchFamily="18" charset="0"/>
                    <a:cs typeface="Georgia"/>
                  </a:rPr>
                  <a:t>V=0, as nothing influencing within box)</a:t>
                </a:r>
                <a:endParaRPr lang="en-IN" sz="2000" dirty="0">
                  <a:solidFill>
                    <a:schemeClr val="bg1"/>
                  </a:solidFill>
                  <a:latin typeface="Cambria" pitchFamily="18" charset="0"/>
                  <a:ea typeface="Cambria" pitchFamily="18" charset="0"/>
                  <a:cs typeface="Georgia"/>
                </a:endParaRPr>
              </a:p>
              <a:p>
                <a:pPr marL="230504" indent="-218440">
                  <a:lnSpc>
                    <a:spcPct val="150000"/>
                  </a:lnSpc>
                  <a:buAutoNum type="arabicPeriod"/>
                  <a:tabLst>
                    <a:tab pos="231140" algn="l"/>
                  </a:tabLst>
                </a:pPr>
                <a:r>
                  <a:rPr lang="en-IN" sz="2000" spc="-10" dirty="0">
                    <a:solidFill>
                      <a:schemeClr val="bg1"/>
                    </a:solidFill>
                    <a:latin typeface="Cambria" pitchFamily="18" charset="0"/>
                    <a:ea typeface="Cambria" pitchFamily="18" charset="0"/>
                    <a:cs typeface="Georgia"/>
                  </a:rPr>
                  <a:t>The</a:t>
                </a:r>
                <a:r>
                  <a:rPr lang="en-IN" sz="2000" spc="20" dirty="0">
                    <a:solidFill>
                      <a:schemeClr val="bg1"/>
                    </a:solidFill>
                    <a:latin typeface="Cambria" pitchFamily="18" charset="0"/>
                    <a:ea typeface="Cambria" pitchFamily="18" charset="0"/>
                    <a:cs typeface="Georgia"/>
                  </a:rPr>
                  <a:t> </a:t>
                </a:r>
                <a:r>
                  <a:rPr lang="en-IN" sz="2000" spc="-10" dirty="0">
                    <a:solidFill>
                      <a:schemeClr val="bg1"/>
                    </a:solidFill>
                    <a:latin typeface="Cambria" pitchFamily="18" charset="0"/>
                    <a:ea typeface="Cambria" pitchFamily="18" charset="0"/>
                    <a:cs typeface="Georgia"/>
                  </a:rPr>
                  <a:t>potential</a:t>
                </a:r>
                <a:r>
                  <a:rPr lang="en-IN" sz="2000" spc="25" dirty="0">
                    <a:solidFill>
                      <a:schemeClr val="bg1"/>
                    </a:solidFill>
                    <a:latin typeface="Cambria" pitchFamily="18" charset="0"/>
                    <a:ea typeface="Cambria" pitchFamily="18" charset="0"/>
                    <a:cs typeface="Georgia"/>
                  </a:rPr>
                  <a:t> </a:t>
                </a:r>
                <a:r>
                  <a:rPr lang="en-IN" sz="2000" spc="-10" dirty="0">
                    <a:solidFill>
                      <a:schemeClr val="bg1"/>
                    </a:solidFill>
                    <a:latin typeface="Cambria" pitchFamily="18" charset="0"/>
                    <a:ea typeface="Cambria" pitchFamily="18" charset="0"/>
                    <a:cs typeface="Georgia"/>
                  </a:rPr>
                  <a:t>energy</a:t>
                </a:r>
                <a:r>
                  <a:rPr lang="en-IN" sz="2000" spc="35" dirty="0">
                    <a:solidFill>
                      <a:schemeClr val="bg1"/>
                    </a:solidFill>
                    <a:latin typeface="Cambria" pitchFamily="18" charset="0"/>
                    <a:ea typeface="Cambria" pitchFamily="18" charset="0"/>
                    <a:cs typeface="Georgia"/>
                  </a:rPr>
                  <a:t> </a:t>
                </a:r>
                <a:r>
                  <a:rPr lang="en-IN" sz="2000" spc="-5" dirty="0">
                    <a:solidFill>
                      <a:schemeClr val="bg1"/>
                    </a:solidFill>
                    <a:latin typeface="Cambria" pitchFamily="18" charset="0"/>
                    <a:ea typeface="Cambria" pitchFamily="18" charset="0"/>
                    <a:cs typeface="Georgia"/>
                  </a:rPr>
                  <a:t>at</a:t>
                </a:r>
                <a:r>
                  <a:rPr lang="en-IN" sz="2000" dirty="0">
                    <a:solidFill>
                      <a:schemeClr val="bg1"/>
                    </a:solidFill>
                    <a:latin typeface="Cambria" pitchFamily="18" charset="0"/>
                    <a:ea typeface="Cambria" pitchFamily="18" charset="0"/>
                    <a:cs typeface="Georgia"/>
                  </a:rPr>
                  <a:t> </a:t>
                </a:r>
                <a:r>
                  <a:rPr lang="en-IN" sz="2000" spc="-10" dirty="0">
                    <a:solidFill>
                      <a:schemeClr val="bg1"/>
                    </a:solidFill>
                    <a:latin typeface="Cambria" pitchFamily="18" charset="0"/>
                    <a:ea typeface="Cambria" pitchFamily="18" charset="0"/>
                    <a:cs typeface="Georgia"/>
                  </a:rPr>
                  <a:t>the</a:t>
                </a:r>
                <a:r>
                  <a:rPr lang="en-IN" sz="2000" spc="25" dirty="0">
                    <a:solidFill>
                      <a:schemeClr val="bg1"/>
                    </a:solidFill>
                    <a:latin typeface="Cambria" pitchFamily="18" charset="0"/>
                    <a:ea typeface="Cambria" pitchFamily="18" charset="0"/>
                    <a:cs typeface="Georgia"/>
                  </a:rPr>
                  <a:t> </a:t>
                </a:r>
                <a:r>
                  <a:rPr lang="en-IN" sz="2000" spc="-10" dirty="0">
                    <a:solidFill>
                      <a:schemeClr val="bg1"/>
                    </a:solidFill>
                    <a:latin typeface="Cambria" pitchFamily="18" charset="0"/>
                    <a:ea typeface="Cambria" pitchFamily="18" charset="0"/>
                    <a:cs typeface="Georgia"/>
                  </a:rPr>
                  <a:t>edges</a:t>
                </a:r>
                <a:r>
                  <a:rPr lang="en-IN" sz="2000" spc="30" dirty="0">
                    <a:solidFill>
                      <a:schemeClr val="bg1"/>
                    </a:solidFill>
                    <a:latin typeface="Cambria" pitchFamily="18" charset="0"/>
                    <a:ea typeface="Cambria" pitchFamily="18" charset="0"/>
                    <a:cs typeface="Georgia"/>
                  </a:rPr>
                  <a:t> </a:t>
                </a:r>
                <a:r>
                  <a:rPr lang="en-IN" sz="2000" spc="-5" dirty="0">
                    <a:solidFill>
                      <a:schemeClr val="bg1"/>
                    </a:solidFill>
                    <a:latin typeface="Cambria" pitchFamily="18" charset="0"/>
                    <a:ea typeface="Cambria" pitchFamily="18" charset="0"/>
                    <a:cs typeface="Georgia"/>
                  </a:rPr>
                  <a:t>is</a:t>
                </a:r>
                <a:r>
                  <a:rPr lang="en-IN" sz="2000" spc="10" dirty="0">
                    <a:solidFill>
                      <a:schemeClr val="bg1"/>
                    </a:solidFill>
                    <a:latin typeface="Cambria" pitchFamily="18" charset="0"/>
                    <a:ea typeface="Cambria" pitchFamily="18" charset="0"/>
                    <a:cs typeface="Georgia"/>
                  </a:rPr>
                  <a:t> </a:t>
                </a:r>
                <a:r>
                  <a:rPr lang="en-IN" sz="2000" spc="-5" dirty="0">
                    <a:solidFill>
                      <a:schemeClr val="bg1"/>
                    </a:solidFill>
                    <a:latin typeface="Cambria" pitchFamily="18" charset="0"/>
                    <a:ea typeface="Cambria" pitchFamily="18" charset="0"/>
                    <a:cs typeface="Georgia"/>
                  </a:rPr>
                  <a:t>inﬁnite,</a:t>
                </a:r>
                <a:r>
                  <a:rPr lang="en-IN" sz="2000" spc="45" dirty="0">
                    <a:solidFill>
                      <a:schemeClr val="bg1"/>
                    </a:solidFill>
                    <a:latin typeface="Cambria" pitchFamily="18" charset="0"/>
                    <a:ea typeface="Cambria" pitchFamily="18" charset="0"/>
                    <a:cs typeface="Georgia"/>
                  </a:rPr>
                  <a:t> </a:t>
                </a:r>
                <a:r>
                  <a:rPr lang="en-IN" sz="2000" spc="-5" dirty="0">
                    <a:solidFill>
                      <a:schemeClr val="bg1"/>
                    </a:solidFill>
                    <a:latin typeface="Cambria" pitchFamily="18" charset="0"/>
                    <a:ea typeface="Cambria" pitchFamily="18" charset="0"/>
                    <a:cs typeface="Georgia"/>
                  </a:rPr>
                  <a:t>conﬁning</a:t>
                </a:r>
                <a:r>
                  <a:rPr lang="en-IN" sz="2000" spc="30" dirty="0">
                    <a:solidFill>
                      <a:schemeClr val="bg1"/>
                    </a:solidFill>
                    <a:latin typeface="Cambria" pitchFamily="18" charset="0"/>
                    <a:ea typeface="Cambria" pitchFamily="18" charset="0"/>
                    <a:cs typeface="Georgia"/>
                  </a:rPr>
                  <a:t> </a:t>
                </a:r>
                <a:r>
                  <a:rPr lang="en-IN" sz="2000" spc="-10" dirty="0">
                    <a:solidFill>
                      <a:schemeClr val="bg1"/>
                    </a:solidFill>
                    <a:latin typeface="Cambria" pitchFamily="18" charset="0"/>
                    <a:ea typeface="Cambria" pitchFamily="18" charset="0"/>
                    <a:cs typeface="Georgia"/>
                  </a:rPr>
                  <a:t>the</a:t>
                </a:r>
                <a:r>
                  <a:rPr lang="en-IN" sz="2000" spc="25" dirty="0">
                    <a:solidFill>
                      <a:schemeClr val="bg1"/>
                    </a:solidFill>
                    <a:latin typeface="Cambria" pitchFamily="18" charset="0"/>
                    <a:ea typeface="Cambria" pitchFamily="18" charset="0"/>
                    <a:cs typeface="Georgia"/>
                  </a:rPr>
                  <a:t> </a:t>
                </a:r>
                <a:r>
                  <a:rPr lang="en-IN" sz="2000" spc="-10" dirty="0">
                    <a:solidFill>
                      <a:schemeClr val="bg1"/>
                    </a:solidFill>
                    <a:latin typeface="Cambria" pitchFamily="18" charset="0"/>
                    <a:ea typeface="Cambria" pitchFamily="18" charset="0"/>
                    <a:cs typeface="Georgia"/>
                  </a:rPr>
                  <a:t>electron</a:t>
                </a:r>
                <a:r>
                  <a:rPr lang="en-IN" sz="2000" spc="45" dirty="0">
                    <a:solidFill>
                      <a:schemeClr val="bg1"/>
                    </a:solidFill>
                    <a:latin typeface="Cambria" pitchFamily="18" charset="0"/>
                    <a:ea typeface="Cambria" pitchFamily="18" charset="0"/>
                    <a:cs typeface="Georgia"/>
                  </a:rPr>
                  <a:t> </a:t>
                </a:r>
                <a:r>
                  <a:rPr lang="en-IN" sz="2000" spc="-5" dirty="0">
                    <a:solidFill>
                      <a:schemeClr val="bg1"/>
                    </a:solidFill>
                    <a:latin typeface="Cambria" pitchFamily="18" charset="0"/>
                    <a:ea typeface="Cambria" pitchFamily="18" charset="0"/>
                    <a:cs typeface="Georgia"/>
                  </a:rPr>
                  <a:t>to</a:t>
                </a:r>
                <a:r>
                  <a:rPr lang="en-IN" sz="2000" dirty="0">
                    <a:solidFill>
                      <a:schemeClr val="bg1"/>
                    </a:solidFill>
                    <a:latin typeface="Cambria" pitchFamily="18" charset="0"/>
                    <a:ea typeface="Cambria" pitchFamily="18" charset="0"/>
                    <a:cs typeface="Georgia"/>
                  </a:rPr>
                  <a:t> </a:t>
                </a:r>
                <a:r>
                  <a:rPr lang="en-IN" sz="2000" spc="-5" dirty="0">
                    <a:solidFill>
                      <a:schemeClr val="bg1"/>
                    </a:solidFill>
                    <a:latin typeface="Cambria" pitchFamily="18" charset="0"/>
                    <a:ea typeface="Cambria" pitchFamily="18" charset="0"/>
                    <a:cs typeface="Georgia"/>
                  </a:rPr>
                  <a:t>the</a:t>
                </a:r>
                <a:r>
                  <a:rPr lang="en-IN" sz="2000" spc="45" dirty="0">
                    <a:solidFill>
                      <a:schemeClr val="bg1"/>
                    </a:solidFill>
                    <a:latin typeface="Cambria" pitchFamily="18" charset="0"/>
                    <a:ea typeface="Cambria" pitchFamily="18" charset="0"/>
                    <a:cs typeface="Georgia"/>
                  </a:rPr>
                  <a:t> </a:t>
                </a:r>
                <a:r>
                  <a:rPr lang="en-IN" sz="2000" spc="-10" dirty="0">
                    <a:solidFill>
                      <a:schemeClr val="bg1"/>
                    </a:solidFill>
                    <a:latin typeface="Cambria" pitchFamily="18" charset="0"/>
                    <a:ea typeface="Cambria" pitchFamily="18" charset="0"/>
                    <a:cs typeface="Georgia"/>
                  </a:rPr>
                  <a:t>box</a:t>
                </a:r>
                <a:r>
                  <a:rPr lang="en-IN" sz="2000" spc="25" dirty="0">
                    <a:solidFill>
                      <a:schemeClr val="bg1"/>
                    </a:solidFill>
                    <a:latin typeface="Cambria" pitchFamily="18" charset="0"/>
                    <a:ea typeface="Cambria" pitchFamily="18" charset="0"/>
                    <a:cs typeface="Georgia"/>
                  </a:rPr>
                  <a:t> </a:t>
                </a:r>
                <a:r>
                  <a:rPr lang="en-IN" sz="2000" spc="-5" dirty="0">
                    <a:solidFill>
                      <a:schemeClr val="bg1"/>
                    </a:solidFill>
                    <a:latin typeface="Cambria" pitchFamily="18" charset="0"/>
                    <a:ea typeface="Cambria" pitchFamily="18" charset="0"/>
                    <a:cs typeface="Georgia"/>
                  </a:rPr>
                  <a:t>(V=</a:t>
                </a:r>
                <a:r>
                  <a:rPr lang="en-IN" sz="2000" spc="15" dirty="0">
                    <a:solidFill>
                      <a:schemeClr val="bg1"/>
                    </a:solidFill>
                    <a:latin typeface="Cambria" pitchFamily="18" charset="0"/>
                    <a:ea typeface="Cambria" pitchFamily="18" charset="0"/>
                    <a:cs typeface="Georgia"/>
                  </a:rPr>
                  <a:t> </a:t>
                </a:r>
                <a14:m>
                  <m:oMath xmlns:m="http://schemas.openxmlformats.org/officeDocument/2006/math">
                    <m:r>
                      <a:rPr lang="en-IN" sz="2000" i="1" spc="-10" dirty="0" smtClean="0">
                        <a:solidFill>
                          <a:schemeClr val="bg1"/>
                        </a:solidFill>
                        <a:latin typeface="Cambria Math"/>
                        <a:ea typeface="Cambria Math"/>
                        <a:cs typeface="Georgia"/>
                      </a:rPr>
                      <m:t>∞</m:t>
                    </m:r>
                    <m:r>
                      <a:rPr lang="en-IN" sz="2000" b="0" i="1" spc="-10" dirty="0" smtClean="0">
                        <a:solidFill>
                          <a:schemeClr val="bg1"/>
                        </a:solidFill>
                        <a:latin typeface="Cambria Math"/>
                        <a:ea typeface="Cambria Math"/>
                        <a:cs typeface="Georgia"/>
                      </a:rPr>
                      <m:t>)</m:t>
                    </m:r>
                  </m:oMath>
                </a14:m>
                <a:endParaRPr lang="en-IN" sz="2000" dirty="0">
                  <a:solidFill>
                    <a:schemeClr val="bg1"/>
                  </a:solidFill>
                  <a:latin typeface="Cambria" pitchFamily="18" charset="0"/>
                  <a:ea typeface="Cambria"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464289" y="674387"/>
                <a:ext cx="8304662" cy="5896999"/>
              </a:xfrm>
              <a:prstGeom prst="rect">
                <a:avLst/>
              </a:prstGeom>
              <a:blipFill rotWithShape="1">
                <a:blip r:embed="rId3"/>
                <a:stretch>
                  <a:fillRect l="-734" r="-8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64289" y="1133420"/>
                <a:ext cx="2044995" cy="379206"/>
              </a:xfrm>
              <a:prstGeom prst="rect">
                <a:avLst/>
              </a:prstGeom>
            </p:spPr>
            <p:style>
              <a:lnRef idx="1">
                <a:schemeClr val="accent4"/>
              </a:lnRef>
              <a:fillRef idx="2">
                <a:schemeClr val="accent4"/>
              </a:fillRef>
              <a:effectRef idx="1">
                <a:schemeClr val="accent4"/>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a:ea typeface="Cambria Math" panose="02040503050406030204" pitchFamily="18" charset="0"/>
                            </a:rPr>
                          </m:ctrlPr>
                        </m:accPr>
                        <m:e>
                          <m:r>
                            <m:rPr>
                              <m:sty m:val="p"/>
                            </m:rPr>
                            <a:rPr lang="en-US" sz="2400" b="0" i="0" smtClean="0">
                              <a:latin typeface="Cambria Math" panose="02040503050406030204" pitchFamily="18" charset="0"/>
                              <a:ea typeface="Cambria Math" panose="02040503050406030204" pitchFamily="18" charset="0"/>
                            </a:rPr>
                            <m:t>H</m:t>
                          </m:r>
                        </m:e>
                      </m:acc>
                      <m:r>
                        <a:rPr lang="en-IN" sz="2400" b="0" i="0" smtClean="0">
                          <a:latin typeface="Cambria Math"/>
                          <a:ea typeface="Cambria Math" panose="02040503050406030204" pitchFamily="18" charset="0"/>
                        </a:rPr>
                        <m:t> </m:t>
                      </m:r>
                      <m:r>
                        <m:rPr>
                          <m:sty m:val="p"/>
                        </m:rPr>
                        <a:rPr lang="en-US" sz="2400" i="0" dirty="0" smtClean="0">
                          <a:latin typeface="Cambria Math" panose="02040503050406030204" pitchFamily="18" charset="0"/>
                          <a:ea typeface="Cambria Math" panose="02040503050406030204" pitchFamily="18" charset="0"/>
                        </a:rPr>
                        <m:t>ψ</m:t>
                      </m:r>
                      <m:r>
                        <a:rPr lang="en-US" sz="2400" b="0" i="0" dirty="0" smtClean="0">
                          <a:latin typeface="Cambria Math" panose="02040503050406030204" pitchFamily="18" charset="0"/>
                          <a:ea typeface="Cambria Math" panose="02040503050406030204" pitchFamily="18" charset="0"/>
                        </a:rPr>
                        <m:t>=</m:t>
                      </m:r>
                      <m:r>
                        <m:rPr>
                          <m:sty m:val="p"/>
                        </m:rPr>
                        <a:rPr lang="en-US" sz="2400" i="0">
                          <a:latin typeface="Cambria Math" panose="02040503050406030204" pitchFamily="18" charset="0"/>
                        </a:rPr>
                        <m:t>E</m:t>
                      </m:r>
                      <m:r>
                        <a:rPr lang="en-US" sz="2400" b="0" i="0" smtClean="0">
                          <a:latin typeface="Cambria Math" panose="02040503050406030204" pitchFamily="18" charset="0"/>
                        </a:rPr>
                        <m:t> </m:t>
                      </m:r>
                      <m:r>
                        <m:rPr>
                          <m:sty m:val="p"/>
                        </m:rPr>
                        <a:rPr lang="en-US" sz="2400" i="0">
                          <a:latin typeface="Cambria Math" panose="02040503050406030204" pitchFamily="18" charset="0"/>
                          <a:ea typeface="Cambria Math" panose="02040503050406030204" pitchFamily="18" charset="0"/>
                        </a:rPr>
                        <m:t>ψ</m:t>
                      </m:r>
                    </m:oMath>
                  </m:oMathPara>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464289" y="1133420"/>
                <a:ext cx="2044995" cy="379206"/>
              </a:xfrm>
              <a:prstGeom prst="rect">
                <a:avLst/>
              </a:prstGeom>
              <a:blipFill>
                <a:blip r:embed="rId4"/>
                <a:stretch>
                  <a:fillRect/>
                </a:stretch>
              </a:blipFill>
            </p:spPr>
            <p:txBody>
              <a:bodyPr/>
              <a:lstStyle/>
              <a:p>
                <a:r>
                  <a:rPr lang="en-IN">
                    <a:noFill/>
                  </a:rPr>
                  <a:t> </a:t>
                </a:r>
              </a:p>
            </p:txBody>
          </p:sp>
        </mc:Fallback>
      </mc:AlternateContent>
      <p:sp>
        <p:nvSpPr>
          <p:cNvPr id="22" name="Rectangle 21"/>
          <p:cNvSpPr/>
          <p:nvPr/>
        </p:nvSpPr>
        <p:spPr>
          <a:xfrm>
            <a:off x="304800" y="99996"/>
            <a:ext cx="4995471" cy="461665"/>
          </a:xfrm>
          <a:prstGeom prst="rect">
            <a:avLst/>
          </a:prstGeom>
        </p:spPr>
        <p:txBody>
          <a:bodyPr wrap="none">
            <a:spAutoFit/>
          </a:bodyPr>
          <a:lstStyle/>
          <a:p>
            <a:pPr algn="ctr"/>
            <a:r>
              <a:rPr lang="en-IN" sz="2400" b="1" dirty="0">
                <a:solidFill>
                  <a:srgbClr val="0033CC"/>
                </a:solidFill>
                <a:latin typeface="Cambria" pitchFamily="18" charset="0"/>
                <a:ea typeface="Cambria" pitchFamily="18" charset="0"/>
              </a:rPr>
              <a:t>Particle in a One-Dimensional Box</a:t>
            </a:r>
          </a:p>
        </p:txBody>
      </p:sp>
      <p:cxnSp>
        <p:nvCxnSpPr>
          <p:cNvPr id="24" name="Straight Connector 23"/>
          <p:cNvCxnSpPr/>
          <p:nvPr/>
        </p:nvCxnSpPr>
        <p:spPr>
          <a:xfrm>
            <a:off x="498151" y="561661"/>
            <a:ext cx="4802120" cy="0"/>
          </a:xfrm>
          <a:prstGeom prst="line">
            <a:avLst/>
          </a:prstGeom>
        </p:spPr>
        <p:style>
          <a:lnRef idx="2">
            <a:schemeClr val="accent5"/>
          </a:lnRef>
          <a:fillRef idx="0">
            <a:schemeClr val="accent5"/>
          </a:fillRef>
          <a:effectRef idx="1">
            <a:schemeClr val="accent5"/>
          </a:effectRef>
          <a:fontRef idx="minor">
            <a:schemeClr val="tx1"/>
          </a:fontRef>
        </p:style>
      </p:cxnSp>
      <p:grpSp>
        <p:nvGrpSpPr>
          <p:cNvPr id="6" name="Group 5"/>
          <p:cNvGrpSpPr/>
          <p:nvPr/>
        </p:nvGrpSpPr>
        <p:grpSpPr>
          <a:xfrm>
            <a:off x="914400" y="2750337"/>
            <a:ext cx="3402330" cy="1945640"/>
            <a:chOff x="2792261" y="2768172"/>
            <a:chExt cx="3402330" cy="1945640"/>
          </a:xfrm>
        </p:grpSpPr>
        <p:grpSp>
          <p:nvGrpSpPr>
            <p:cNvPr id="8" name="Group 7"/>
            <p:cNvGrpSpPr/>
            <p:nvPr/>
          </p:nvGrpSpPr>
          <p:grpSpPr>
            <a:xfrm>
              <a:off x="2792261" y="2768172"/>
              <a:ext cx="3402330" cy="1945640"/>
              <a:chOff x="2487461" y="2878266"/>
              <a:chExt cx="3402330" cy="1945640"/>
            </a:xfrm>
          </p:grpSpPr>
          <p:pic>
            <p:nvPicPr>
              <p:cNvPr id="7" name="Picture 6"/>
              <p:cNvPicPr/>
              <p:nvPr/>
            </p:nvPicPr>
            <p:blipFill>
              <a:blip r:embed="rId5">
                <a:extLst>
                  <a:ext uri="{28A0092B-C50C-407E-A947-70E740481C1C}">
                    <a14:useLocalDpi xmlns:a14="http://schemas.microsoft.com/office/drawing/2010/main" val="0"/>
                  </a:ext>
                </a:extLst>
              </a:blip>
              <a:srcRect/>
              <a:stretch>
                <a:fillRect/>
              </a:stretch>
            </p:blipFill>
            <p:spPr bwMode="auto">
              <a:xfrm>
                <a:off x="2487461" y="2878266"/>
                <a:ext cx="3402330" cy="1945640"/>
              </a:xfrm>
              <a:prstGeom prst="rect">
                <a:avLst/>
              </a:prstGeom>
              <a:noFill/>
              <a:ln>
                <a:noFill/>
              </a:ln>
            </p:spPr>
          </p:pic>
          <p:sp>
            <p:nvSpPr>
              <p:cNvPr id="17" name="Oval 16"/>
              <p:cNvSpPr/>
              <p:nvPr/>
            </p:nvSpPr>
            <p:spPr>
              <a:xfrm>
                <a:off x="3673289" y="4116802"/>
                <a:ext cx="304800" cy="304800"/>
              </a:xfrm>
              <a:prstGeom prst="ellipse">
                <a:avLst/>
              </a:prstGeom>
              <a:ln>
                <a:prstDash val="sys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smtClean="0">
                    <a:solidFill>
                      <a:srgbClr val="FFC000"/>
                    </a:solidFill>
                    <a:latin typeface="Cambria" pitchFamily="18" charset="0"/>
                    <a:ea typeface="Cambria" pitchFamily="18" charset="0"/>
                  </a:rPr>
                  <a:t>m</a:t>
                </a:r>
                <a:endParaRPr lang="en-IN" dirty="0">
                  <a:solidFill>
                    <a:srgbClr val="FFC000"/>
                  </a:solidFill>
                  <a:latin typeface="Cambria" pitchFamily="18" charset="0"/>
                  <a:ea typeface="Cambria" pitchFamily="18" charset="0"/>
                </a:endParaRPr>
              </a:p>
            </p:txBody>
          </p:sp>
          <p:cxnSp>
            <p:nvCxnSpPr>
              <p:cNvPr id="19" name="Straight Arrow Connector 18"/>
              <p:cNvCxnSpPr/>
              <p:nvPr/>
            </p:nvCxnSpPr>
            <p:spPr>
              <a:xfrm>
                <a:off x="3978089" y="4296498"/>
                <a:ext cx="383272"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0" name="Straight Arrow Connector 19"/>
              <p:cNvCxnSpPr/>
              <p:nvPr/>
            </p:nvCxnSpPr>
            <p:spPr>
              <a:xfrm flipH="1">
                <a:off x="3216089" y="4296499"/>
                <a:ext cx="457200"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grpSp>
        <p:cxnSp>
          <p:nvCxnSpPr>
            <p:cNvPr id="12" name="Straight Connector 11"/>
            <p:cNvCxnSpPr/>
            <p:nvPr/>
          </p:nvCxnSpPr>
          <p:spPr>
            <a:xfrm flipV="1">
              <a:off x="3225800" y="3014106"/>
              <a:ext cx="152400" cy="152400"/>
            </a:xfrm>
            <a:prstGeom prst="line">
              <a:avLst/>
            </a:prstGeom>
            <a:ln w="19050">
              <a:solidFill>
                <a:srgbClr val="6600CC"/>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3225800" y="3166506"/>
              <a:ext cx="152400" cy="152400"/>
            </a:xfrm>
            <a:prstGeom prst="line">
              <a:avLst/>
            </a:prstGeom>
            <a:ln w="19050">
              <a:solidFill>
                <a:srgbClr val="6600CC"/>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225800" y="3318906"/>
              <a:ext cx="152400" cy="152400"/>
            </a:xfrm>
            <a:prstGeom prst="line">
              <a:avLst/>
            </a:prstGeom>
            <a:ln w="19050">
              <a:solidFill>
                <a:srgbClr val="6600CC"/>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225800" y="3512392"/>
              <a:ext cx="152400" cy="152400"/>
            </a:xfrm>
            <a:prstGeom prst="line">
              <a:avLst/>
            </a:prstGeom>
            <a:ln w="19050">
              <a:solidFill>
                <a:srgbClr val="6600CC"/>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3225800" y="3767216"/>
              <a:ext cx="152400" cy="152400"/>
            </a:xfrm>
            <a:prstGeom prst="line">
              <a:avLst/>
            </a:prstGeom>
            <a:ln w="19050">
              <a:solidFill>
                <a:srgbClr val="6600CC"/>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3241675" y="4082908"/>
              <a:ext cx="152400" cy="152400"/>
            </a:xfrm>
            <a:prstGeom prst="line">
              <a:avLst/>
            </a:prstGeom>
            <a:ln w="19050">
              <a:solidFill>
                <a:srgbClr val="6600CC"/>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3228975" y="4276394"/>
              <a:ext cx="152400" cy="152400"/>
            </a:xfrm>
            <a:prstGeom prst="line">
              <a:avLst/>
            </a:prstGeom>
            <a:ln w="19050">
              <a:solidFill>
                <a:srgbClr val="6600CC"/>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505450" y="3053793"/>
              <a:ext cx="133350" cy="73025"/>
            </a:xfrm>
            <a:prstGeom prst="line">
              <a:avLst/>
            </a:prstGeom>
            <a:ln w="19050">
              <a:solidFill>
                <a:srgbClr val="6600CC"/>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505450" y="3206193"/>
              <a:ext cx="133350" cy="73025"/>
            </a:xfrm>
            <a:prstGeom prst="line">
              <a:avLst/>
            </a:prstGeom>
            <a:ln w="19050">
              <a:solidFill>
                <a:srgbClr val="6600CC"/>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505450" y="3398281"/>
              <a:ext cx="133350" cy="73025"/>
            </a:xfrm>
            <a:prstGeom prst="line">
              <a:avLst/>
            </a:prstGeom>
            <a:ln w="19050">
              <a:solidFill>
                <a:srgbClr val="6600CC"/>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505450" y="3628279"/>
              <a:ext cx="133350" cy="73025"/>
            </a:xfrm>
            <a:prstGeom prst="line">
              <a:avLst/>
            </a:prstGeom>
            <a:ln w="19050">
              <a:solidFill>
                <a:srgbClr val="6600CC"/>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505450" y="3893261"/>
              <a:ext cx="133350" cy="73025"/>
            </a:xfrm>
            <a:prstGeom prst="line">
              <a:avLst/>
            </a:prstGeom>
            <a:ln w="19050">
              <a:solidFill>
                <a:srgbClr val="6600CC"/>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505450" y="4125036"/>
              <a:ext cx="133350" cy="73025"/>
            </a:xfrm>
            <a:prstGeom prst="line">
              <a:avLst/>
            </a:prstGeom>
            <a:ln w="19050">
              <a:solidFill>
                <a:srgbClr val="6600CC"/>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505450" y="4289093"/>
              <a:ext cx="133350" cy="73025"/>
            </a:xfrm>
            <a:prstGeom prst="line">
              <a:avLst/>
            </a:prstGeom>
            <a:ln w="19050">
              <a:solidFill>
                <a:srgbClr val="6600CC"/>
              </a:solidFill>
            </a:ln>
          </p:spPr>
          <p:style>
            <a:lnRef idx="1">
              <a:schemeClr val="accent1"/>
            </a:lnRef>
            <a:fillRef idx="0">
              <a:schemeClr val="accent1"/>
            </a:fillRef>
            <a:effectRef idx="0">
              <a:schemeClr val="accent1"/>
            </a:effectRef>
            <a:fontRef idx="minor">
              <a:schemeClr val="tx1"/>
            </a:fontRef>
          </p:style>
        </p:cxnSp>
      </p:grpSp>
      <p:sp>
        <p:nvSpPr>
          <p:cNvPr id="16" name="TextBox 15"/>
          <p:cNvSpPr txBox="1"/>
          <p:nvPr/>
        </p:nvSpPr>
        <p:spPr>
          <a:xfrm>
            <a:off x="1125587" y="4380174"/>
            <a:ext cx="457200" cy="369332"/>
          </a:xfrm>
          <a:prstGeom prst="rect">
            <a:avLst/>
          </a:prstGeom>
          <a:noFill/>
        </p:spPr>
        <p:txBody>
          <a:bodyPr wrap="square" rtlCol="0">
            <a:spAutoFit/>
          </a:bodyPr>
          <a:lstStyle/>
          <a:p>
            <a:r>
              <a:rPr lang="en-IN" dirty="0"/>
              <a:t>x=</a:t>
            </a:r>
          </a:p>
        </p:txBody>
      </p:sp>
      <p:sp>
        <p:nvSpPr>
          <p:cNvPr id="37" name="TextBox 36"/>
          <p:cNvSpPr txBox="1"/>
          <p:nvPr/>
        </p:nvSpPr>
        <p:spPr>
          <a:xfrm>
            <a:off x="3206033" y="4339088"/>
            <a:ext cx="457200" cy="369332"/>
          </a:xfrm>
          <a:prstGeom prst="rect">
            <a:avLst/>
          </a:prstGeom>
          <a:noFill/>
        </p:spPr>
        <p:txBody>
          <a:bodyPr wrap="square" rtlCol="0">
            <a:spAutoFit/>
          </a:bodyPr>
          <a:lstStyle/>
          <a:p>
            <a:r>
              <a:rPr lang="en-IN" dirty="0"/>
              <a:t>x=</a:t>
            </a:r>
          </a:p>
        </p:txBody>
      </p:sp>
      <p:sp>
        <p:nvSpPr>
          <p:cNvPr id="9" name="Rectangle 8"/>
          <p:cNvSpPr/>
          <p:nvPr/>
        </p:nvSpPr>
        <p:spPr>
          <a:xfrm>
            <a:off x="5696282" y="2750337"/>
            <a:ext cx="2990518" cy="13693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0033CC"/>
              </a:solidFill>
            </a:endParaRPr>
          </a:p>
        </p:txBody>
      </p:sp>
      <p:sp>
        <p:nvSpPr>
          <p:cNvPr id="2" name="Rectangle 1"/>
          <p:cNvSpPr/>
          <p:nvPr/>
        </p:nvSpPr>
        <p:spPr>
          <a:xfrm>
            <a:off x="5896434" y="3687473"/>
            <a:ext cx="636713" cy="369332"/>
          </a:xfrm>
          <a:prstGeom prst="rect">
            <a:avLst/>
          </a:prstGeom>
        </p:spPr>
        <p:txBody>
          <a:bodyPr wrap="none">
            <a:spAutoFit/>
          </a:bodyPr>
          <a:lstStyle/>
          <a:p>
            <a:r>
              <a:rPr lang="en-IN" b="1" dirty="0">
                <a:latin typeface="Cambria" pitchFamily="18" charset="0"/>
                <a:ea typeface="Cambria" pitchFamily="18" charset="0"/>
              </a:rPr>
              <a:t>and </a:t>
            </a:r>
            <a:endParaRPr lang="en-IN" dirty="0"/>
          </a:p>
        </p:txBody>
      </p:sp>
      <p:sp>
        <p:nvSpPr>
          <p:cNvPr id="35" name="TextBox 34"/>
          <p:cNvSpPr txBox="1"/>
          <p:nvPr/>
        </p:nvSpPr>
        <p:spPr>
          <a:xfrm>
            <a:off x="3206033" y="6117012"/>
            <a:ext cx="5491716" cy="646331"/>
          </a:xfrm>
          <a:prstGeom prst="rect">
            <a:avLst/>
          </a:prstGeom>
          <a:noFill/>
        </p:spPr>
        <p:txBody>
          <a:bodyPr wrap="square" rtlCol="0">
            <a:spAutoFit/>
          </a:bodyPr>
          <a:lstStyle/>
          <a:p>
            <a:r>
              <a:rPr lang="en-IN" b="1" dirty="0" smtClean="0">
                <a:solidFill>
                  <a:srgbClr val="0033CC"/>
                </a:solidFill>
              </a:rPr>
              <a:t>When the electron hits the wall, does it loose energy?</a:t>
            </a:r>
          </a:p>
          <a:p>
            <a:r>
              <a:rPr lang="en-IN" b="1" dirty="0" smtClean="0">
                <a:solidFill>
                  <a:srgbClr val="0033CC"/>
                </a:solidFill>
              </a:rPr>
              <a:t>No. the energy is constant within the box</a:t>
            </a:r>
            <a:endParaRPr lang="en-IN" b="1" dirty="0">
              <a:solidFill>
                <a:srgbClr val="0033CC"/>
              </a:solidFill>
            </a:endParaRPr>
          </a:p>
        </p:txBody>
      </p:sp>
    </p:spTree>
    <p:extLst>
      <p:ext uri="{BB962C8B-B14F-4D97-AF65-F5344CB8AC3E}">
        <p14:creationId xmlns:p14="http://schemas.microsoft.com/office/powerpoint/2010/main" val="339762024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EFA9757-0C61-4E30-8D0F-4A55F9F3566F}" type="slidenum">
              <a:rPr lang="en-US" smtClean="0"/>
              <a:pPr/>
              <a:t>36</a:t>
            </a:fld>
            <a:endParaRPr lang="en-US"/>
          </a:p>
        </p:txBody>
      </p:sp>
      <p:grpSp>
        <p:nvGrpSpPr>
          <p:cNvPr id="6" name="Group 5"/>
          <p:cNvGrpSpPr/>
          <p:nvPr/>
        </p:nvGrpSpPr>
        <p:grpSpPr>
          <a:xfrm>
            <a:off x="336645" y="1534781"/>
            <a:ext cx="8458200" cy="1204106"/>
            <a:chOff x="381000" y="533400"/>
            <a:chExt cx="8458200" cy="1204106"/>
          </a:xfrm>
        </p:grpSpPr>
        <p:sp>
          <p:nvSpPr>
            <p:cNvPr id="5" name="Rectangle 4"/>
            <p:cNvSpPr/>
            <p:nvPr/>
          </p:nvSpPr>
          <p:spPr>
            <a:xfrm>
              <a:off x="1219200" y="1096631"/>
              <a:ext cx="2819400" cy="640875"/>
            </a:xfrm>
            <a:prstGeom prst="rect">
              <a:avLst/>
            </a:prstGeom>
            <a:ln w="19050">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4" name="Rectangle 3"/>
                <p:cNvSpPr/>
                <p:nvPr/>
              </p:nvSpPr>
              <p:spPr>
                <a:xfrm>
                  <a:off x="381000" y="533400"/>
                  <a:ext cx="8458200" cy="1136978"/>
                </a:xfrm>
                <a:prstGeom prst="rect">
                  <a:avLst/>
                </a:prstGeom>
              </p:spPr>
              <p:txBody>
                <a:bodyPr wrap="square">
                  <a:spAutoFit/>
                </a:bodyPr>
                <a:lstStyle/>
                <a:p>
                  <a:r>
                    <a:rPr lang="en-IN" dirty="0" smtClean="0">
                      <a:solidFill>
                        <a:schemeClr val="bg1"/>
                      </a:solidFill>
                      <a:latin typeface="Cambria" pitchFamily="18" charset="0"/>
                      <a:ea typeface="Cambria" pitchFamily="18" charset="0"/>
                    </a:rPr>
                    <a:t>The </a:t>
                  </a:r>
                  <a:r>
                    <a:rPr lang="en-IN" dirty="0">
                      <a:solidFill>
                        <a:schemeClr val="bg1"/>
                      </a:solidFill>
                      <a:latin typeface="Cambria" pitchFamily="18" charset="0"/>
                      <a:ea typeface="Cambria" pitchFamily="18" charset="0"/>
                    </a:rPr>
                    <a:t>time-independent one-dimension Schr</a:t>
                  </a:r>
                  <a14:m>
                    <m:oMath xmlns:m="http://schemas.openxmlformats.org/officeDocument/2006/math">
                      <m:acc>
                        <m:accPr>
                          <m:chr m:val="̈"/>
                          <m:ctrlPr>
                            <a:rPr lang="en-IN" i="1" dirty="0" smtClean="0">
                              <a:solidFill>
                                <a:schemeClr val="bg1"/>
                              </a:solidFill>
                              <a:latin typeface="Cambria Math"/>
                              <a:ea typeface="Cambria" pitchFamily="18" charset="0"/>
                            </a:rPr>
                          </m:ctrlPr>
                        </m:accPr>
                        <m:e>
                          <m:r>
                            <m:rPr>
                              <m:sty m:val="p"/>
                            </m:rPr>
                            <a:rPr lang="en-IN" b="0" i="0" dirty="0" smtClean="0">
                              <a:solidFill>
                                <a:schemeClr val="bg1"/>
                              </a:solidFill>
                              <a:latin typeface="Cambria Math"/>
                              <a:ea typeface="Cambria" pitchFamily="18" charset="0"/>
                            </a:rPr>
                            <m:t>O</m:t>
                          </m:r>
                        </m:e>
                      </m:acc>
                    </m:oMath>
                  </a14:m>
                  <a:r>
                    <a:rPr lang="en-IN" dirty="0">
                      <a:solidFill>
                        <a:schemeClr val="bg1"/>
                      </a:solidFill>
                      <a:latin typeface="Cambria" pitchFamily="18" charset="0"/>
                      <a:ea typeface="Cambria" pitchFamily="18" charset="0"/>
                    </a:rPr>
                    <a:t>dinger </a:t>
                  </a:r>
                  <a:r>
                    <a:rPr lang="en-IN" dirty="0" smtClean="0">
                      <a:solidFill>
                        <a:schemeClr val="bg1"/>
                      </a:solidFill>
                      <a:latin typeface="Cambria" pitchFamily="18" charset="0"/>
                      <a:ea typeface="Cambria" pitchFamily="18" charset="0"/>
                    </a:rPr>
                    <a:t>equation inside the box is </a:t>
                  </a:r>
                </a:p>
                <a:p>
                  <a:endParaRPr lang="en-IN" dirty="0" smtClean="0">
                    <a:solidFill>
                      <a:schemeClr val="bg1"/>
                    </a:solidFill>
                    <a:latin typeface="Cambria" pitchFamily="18" charset="0"/>
                    <a:ea typeface="Cambria" pitchFamily="18" charset="0"/>
                  </a:endParaRPr>
                </a:p>
                <a:p>
                  <a:r>
                    <a:rPr lang="en-IN" dirty="0" smtClean="0">
                      <a:solidFill>
                        <a:schemeClr val="bg1"/>
                      </a:solidFill>
                      <a:latin typeface="Cambria" pitchFamily="18" charset="0"/>
                      <a:ea typeface="Cambria" pitchFamily="18" charset="0"/>
                    </a:rPr>
                    <a:t> </a:t>
                  </a:r>
                  <a:r>
                    <a:rPr lang="en-IN" dirty="0">
                      <a:solidFill>
                        <a:schemeClr val="bg1"/>
                      </a:solidFill>
                      <a:latin typeface="Cambria" pitchFamily="18" charset="0"/>
                      <a:ea typeface="Cambria" pitchFamily="18" charset="0"/>
                    </a:rPr>
                    <a:t>	</a:t>
                  </a:r>
                  <a14:m>
                    <m:oMath xmlns:m="http://schemas.openxmlformats.org/officeDocument/2006/math">
                      <m:f>
                        <m:fPr>
                          <m:ctrlPr>
                            <a:rPr lang="en-IN" sz="2000" i="1">
                              <a:solidFill>
                                <a:schemeClr val="bg1"/>
                              </a:solidFill>
                              <a:latin typeface="Cambria Math"/>
                            </a:rPr>
                          </m:ctrlPr>
                        </m:fPr>
                        <m:num>
                          <m:sSup>
                            <m:sSupPr>
                              <m:ctrlPr>
                                <a:rPr lang="en-IN" sz="2000" i="1">
                                  <a:solidFill>
                                    <a:schemeClr val="bg1"/>
                                  </a:solidFill>
                                  <a:latin typeface="Cambria Math"/>
                                </a:rPr>
                              </m:ctrlPr>
                            </m:sSupPr>
                            <m:e>
                              <m:r>
                                <a:rPr lang="en-IN" sz="2000" i="1">
                                  <a:solidFill>
                                    <a:schemeClr val="bg1"/>
                                  </a:solidFill>
                                  <a:latin typeface="Cambria Math"/>
                                </a:rPr>
                                <m:t>𝑑</m:t>
                              </m:r>
                            </m:e>
                            <m:sup>
                              <m:r>
                                <a:rPr lang="en-IN" sz="2000" i="1">
                                  <a:solidFill>
                                    <a:schemeClr val="bg1"/>
                                  </a:solidFill>
                                  <a:latin typeface="Cambria Math"/>
                                </a:rPr>
                                <m:t>2</m:t>
                              </m:r>
                            </m:sup>
                          </m:sSup>
                          <m:r>
                            <a:rPr lang="en-IN" sz="2000" i="1">
                              <a:solidFill>
                                <a:schemeClr val="bg1"/>
                              </a:solidFill>
                              <a:latin typeface="Cambria Math"/>
                            </a:rPr>
                            <m:t>𝛹</m:t>
                          </m:r>
                        </m:num>
                        <m:den>
                          <m:sSup>
                            <m:sSupPr>
                              <m:ctrlPr>
                                <a:rPr lang="en-IN" sz="2000" i="1">
                                  <a:solidFill>
                                    <a:schemeClr val="bg1"/>
                                  </a:solidFill>
                                  <a:latin typeface="Cambria Math"/>
                                </a:rPr>
                              </m:ctrlPr>
                            </m:sSupPr>
                            <m:e>
                              <m:r>
                                <a:rPr lang="en-IN" sz="2000" i="1">
                                  <a:solidFill>
                                    <a:schemeClr val="bg1"/>
                                  </a:solidFill>
                                  <a:latin typeface="Cambria Math"/>
                                </a:rPr>
                                <m:t>𝑑𝑥</m:t>
                              </m:r>
                            </m:e>
                            <m:sup>
                              <m:r>
                                <a:rPr lang="en-IN" sz="2000" i="1">
                                  <a:solidFill>
                                    <a:schemeClr val="bg1"/>
                                  </a:solidFill>
                                  <a:latin typeface="Cambria Math"/>
                                </a:rPr>
                                <m:t>2</m:t>
                              </m:r>
                            </m:sup>
                          </m:sSup>
                        </m:den>
                      </m:f>
                    </m:oMath>
                  </a14:m>
                  <a:r>
                    <a:rPr lang="en-IN" sz="2000" dirty="0">
                      <a:solidFill>
                        <a:schemeClr val="bg1"/>
                      </a:solidFill>
                      <a:latin typeface="Cambria" pitchFamily="18" charset="0"/>
                      <a:ea typeface="Cambria" pitchFamily="18" charset="0"/>
                    </a:rPr>
                    <a:t> + </a:t>
                  </a:r>
                  <a14:m>
                    <m:oMath xmlns:m="http://schemas.openxmlformats.org/officeDocument/2006/math">
                      <m:f>
                        <m:fPr>
                          <m:ctrlPr>
                            <a:rPr lang="en-IN" sz="2000" i="1">
                              <a:solidFill>
                                <a:schemeClr val="bg1"/>
                              </a:solidFill>
                              <a:latin typeface="Cambria Math"/>
                            </a:rPr>
                          </m:ctrlPr>
                        </m:fPr>
                        <m:num>
                          <m:sSup>
                            <m:sSupPr>
                              <m:ctrlPr>
                                <a:rPr lang="en-IN" sz="2000" i="1" smtClean="0">
                                  <a:solidFill>
                                    <a:schemeClr val="bg1"/>
                                  </a:solidFill>
                                  <a:latin typeface="Cambria Math"/>
                                </a:rPr>
                              </m:ctrlPr>
                            </m:sSupPr>
                            <m:e>
                              <m:r>
                                <a:rPr lang="en-IN" sz="2000" i="1">
                                  <a:solidFill>
                                    <a:schemeClr val="bg1"/>
                                  </a:solidFill>
                                  <a:latin typeface="Cambria Math"/>
                                </a:rPr>
                                <m:t>8</m:t>
                              </m:r>
                              <m:r>
                                <a:rPr lang="en-IN" sz="2000" i="1">
                                  <a:solidFill>
                                    <a:schemeClr val="bg1"/>
                                  </a:solidFill>
                                  <a:latin typeface="Cambria Math"/>
                                </a:rPr>
                                <m:t>𝜋</m:t>
                              </m:r>
                            </m:e>
                            <m:sup>
                              <m:r>
                                <a:rPr lang="en-IN" sz="2000" i="1">
                                  <a:solidFill>
                                    <a:schemeClr val="bg1"/>
                                  </a:solidFill>
                                  <a:latin typeface="Cambria Math"/>
                                </a:rPr>
                                <m:t>2</m:t>
                              </m:r>
                            </m:sup>
                          </m:sSup>
                          <m:r>
                            <a:rPr lang="en-IN" sz="2000" i="1">
                              <a:solidFill>
                                <a:schemeClr val="bg1"/>
                              </a:solidFill>
                              <a:latin typeface="Cambria Math"/>
                            </a:rPr>
                            <m:t>𝑚</m:t>
                          </m:r>
                          <m:r>
                            <a:rPr lang="en-IN" sz="2000" b="0" i="1" smtClean="0">
                              <a:solidFill>
                                <a:schemeClr val="bg1"/>
                              </a:solidFill>
                              <a:latin typeface="Cambria Math" panose="02040503050406030204" pitchFamily="18" charset="0"/>
                            </a:rPr>
                            <m:t>𝐸</m:t>
                          </m:r>
                        </m:num>
                        <m:den>
                          <m:sSup>
                            <m:sSupPr>
                              <m:ctrlPr>
                                <a:rPr lang="en-IN" sz="2000" i="1" smtClean="0">
                                  <a:solidFill>
                                    <a:schemeClr val="bg1"/>
                                  </a:solidFill>
                                  <a:latin typeface="Cambria Math"/>
                                </a:rPr>
                              </m:ctrlPr>
                            </m:sSupPr>
                            <m:e>
                              <m:r>
                                <a:rPr lang="en-IN" sz="2000" i="1">
                                  <a:solidFill>
                                    <a:schemeClr val="bg1"/>
                                  </a:solidFill>
                                  <a:latin typeface="Cambria Math"/>
                                </a:rPr>
                                <m:t>h</m:t>
                              </m:r>
                            </m:e>
                            <m:sup>
                              <m:r>
                                <a:rPr lang="en-IN" sz="2000" i="1">
                                  <a:solidFill>
                                    <a:schemeClr val="bg1"/>
                                  </a:solidFill>
                                  <a:latin typeface="Cambria Math"/>
                                </a:rPr>
                                <m:t>2</m:t>
                              </m:r>
                            </m:sup>
                          </m:sSup>
                        </m:den>
                      </m:f>
                    </m:oMath>
                  </a14:m>
                  <a:r>
                    <a:rPr lang="en-IN" sz="2000" dirty="0" smtClean="0">
                      <a:solidFill>
                        <a:schemeClr val="bg1"/>
                      </a:solidFill>
                      <a:latin typeface="Cambria" pitchFamily="18" charset="0"/>
                      <a:ea typeface="Cambria" pitchFamily="18" charset="0"/>
                    </a:rPr>
                    <a:t>  </a:t>
                  </a:r>
                  <a:r>
                    <a:rPr lang="en-IN" sz="2000" dirty="0">
                      <a:solidFill>
                        <a:schemeClr val="bg1"/>
                      </a:solidFill>
                      <a:latin typeface="Cambria" pitchFamily="18" charset="0"/>
                      <a:ea typeface="Cambria" pitchFamily="18" charset="0"/>
                    </a:rPr>
                    <a:t>Ψ = </a:t>
                  </a:r>
                  <a:r>
                    <a:rPr lang="en-IN" sz="2000" dirty="0" smtClean="0">
                      <a:solidFill>
                        <a:schemeClr val="bg1"/>
                      </a:solidFill>
                      <a:latin typeface="Cambria" pitchFamily="18" charset="0"/>
                      <a:ea typeface="Cambria" pitchFamily="18" charset="0"/>
                    </a:rPr>
                    <a:t>0 ,                since V=0</a:t>
                  </a:r>
                  <a:r>
                    <a:rPr lang="en-IN" dirty="0">
                      <a:solidFill>
                        <a:schemeClr val="bg1"/>
                      </a:solidFill>
                    </a:rPr>
                    <a:t>			</a:t>
                  </a:r>
                  <a:r>
                    <a:rPr lang="en-IN" dirty="0" smtClean="0">
                      <a:solidFill>
                        <a:schemeClr val="bg1"/>
                      </a:solidFill>
                    </a:rPr>
                    <a:t>       (2)</a:t>
                  </a:r>
                  <a:endParaRPr lang="en-IN" dirty="0">
                    <a:solidFill>
                      <a:schemeClr val="bg1"/>
                    </a:solidFill>
                    <a:latin typeface="Cambria" pitchFamily="18" charset="0"/>
                    <a:ea typeface="Cambria"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381000" y="533400"/>
                  <a:ext cx="8458200" cy="1136978"/>
                </a:xfrm>
                <a:prstGeom prst="rect">
                  <a:avLst/>
                </a:prstGeom>
                <a:blipFill rotWithShape="1">
                  <a:blip r:embed="rId2"/>
                  <a:stretch>
                    <a:fillRect l="-576" t="-2151" b="-2151"/>
                  </a:stretch>
                </a:blipFill>
              </p:spPr>
              <p:txBody>
                <a:bodyPr/>
                <a:lstStyle/>
                <a:p>
                  <a:r>
                    <a:rPr lang="en-US">
                      <a:noFill/>
                    </a:rPr>
                    <a:t> </a:t>
                  </a:r>
                </a:p>
              </p:txBody>
            </p:sp>
          </mc:Fallback>
        </mc:AlternateContent>
      </p:grpSp>
      <p:sp>
        <p:nvSpPr>
          <p:cNvPr id="7" name="Rectangle 6"/>
          <p:cNvSpPr/>
          <p:nvPr/>
        </p:nvSpPr>
        <p:spPr>
          <a:xfrm>
            <a:off x="275482" y="394855"/>
            <a:ext cx="8831239" cy="990015"/>
          </a:xfrm>
          <a:prstGeom prst="rect">
            <a:avLst/>
          </a:prstGeom>
        </p:spPr>
        <p:txBody>
          <a:bodyPr wrap="square">
            <a:spAutoFit/>
          </a:bodyPr>
          <a:lstStyle/>
          <a:p>
            <a:pPr marL="927100">
              <a:lnSpc>
                <a:spcPts val="2155"/>
              </a:lnSpc>
            </a:pPr>
            <a:r>
              <a:rPr lang="en-IN" b="1" spc="-5" dirty="0">
                <a:solidFill>
                  <a:schemeClr val="bg1"/>
                </a:solidFill>
                <a:latin typeface="Georgia"/>
                <a:cs typeface="Georgia"/>
              </a:rPr>
              <a:t>What we are looking for</a:t>
            </a:r>
            <a:r>
              <a:rPr lang="en-IN" b="1" spc="50" dirty="0">
                <a:solidFill>
                  <a:schemeClr val="bg1"/>
                </a:solidFill>
                <a:latin typeface="Georgia"/>
                <a:cs typeface="Georgia"/>
              </a:rPr>
              <a:t> </a:t>
            </a:r>
            <a:r>
              <a:rPr lang="en-IN" b="1" dirty="0">
                <a:solidFill>
                  <a:schemeClr val="bg1"/>
                </a:solidFill>
                <a:latin typeface="Georgia"/>
                <a:cs typeface="Georgia"/>
              </a:rPr>
              <a:t>:</a:t>
            </a:r>
            <a:endParaRPr lang="en-IN" dirty="0">
              <a:solidFill>
                <a:schemeClr val="bg1"/>
              </a:solidFill>
              <a:latin typeface="Georgia"/>
              <a:cs typeface="Georgia"/>
            </a:endParaRPr>
          </a:p>
          <a:p>
            <a:pPr marL="1586865" lvl="1" indent="-203200">
              <a:lnSpc>
                <a:spcPts val="2395"/>
              </a:lnSpc>
              <a:buSzPct val="95000"/>
              <a:buFont typeface="Wingdings"/>
              <a:buChar char=""/>
              <a:tabLst>
                <a:tab pos="1587500" algn="l"/>
              </a:tabLst>
            </a:pPr>
            <a:r>
              <a:rPr lang="en-IN" sz="2000" b="1" i="1" dirty="0" smtClean="0">
                <a:solidFill>
                  <a:srgbClr val="C00000"/>
                </a:solidFill>
                <a:latin typeface="Georgia"/>
                <a:cs typeface="Georgia"/>
              </a:rPr>
              <a:t>Solution for wave</a:t>
            </a:r>
            <a:r>
              <a:rPr lang="en-IN" sz="2000" b="1" i="1" spc="-20" dirty="0" smtClean="0">
                <a:solidFill>
                  <a:srgbClr val="C00000"/>
                </a:solidFill>
                <a:latin typeface="Georgia"/>
                <a:cs typeface="Georgia"/>
              </a:rPr>
              <a:t> </a:t>
            </a:r>
            <a:r>
              <a:rPr lang="en-IN" sz="2000" b="1" i="1" dirty="0">
                <a:solidFill>
                  <a:srgbClr val="C00000"/>
                </a:solidFill>
                <a:latin typeface="Georgia"/>
                <a:cs typeface="Georgia"/>
              </a:rPr>
              <a:t>functions</a:t>
            </a:r>
            <a:endParaRPr lang="en-IN" sz="2000" dirty="0">
              <a:latin typeface="Georgia"/>
              <a:cs typeface="Georgia"/>
            </a:endParaRPr>
          </a:p>
          <a:p>
            <a:pPr marL="1586865" lvl="1" indent="-203200">
              <a:lnSpc>
                <a:spcPct val="100000"/>
              </a:lnSpc>
              <a:buSzPct val="95000"/>
              <a:buFont typeface="Wingdings"/>
              <a:buChar char=""/>
              <a:tabLst>
                <a:tab pos="1587500" algn="l"/>
              </a:tabLst>
            </a:pPr>
            <a:r>
              <a:rPr lang="en-IN" sz="2000" b="1" i="1" spc="-5" dirty="0">
                <a:solidFill>
                  <a:srgbClr val="C00000"/>
                </a:solidFill>
                <a:latin typeface="Georgia"/>
                <a:cs typeface="Georgia"/>
              </a:rPr>
              <a:t>energy </a:t>
            </a:r>
            <a:r>
              <a:rPr lang="en-IN" sz="2000" b="1" i="1" dirty="0">
                <a:solidFill>
                  <a:srgbClr val="C00000"/>
                </a:solidFill>
                <a:latin typeface="Georgia"/>
                <a:cs typeface="Georgia"/>
              </a:rPr>
              <a:t>of the</a:t>
            </a:r>
            <a:r>
              <a:rPr lang="en-IN" sz="2000" b="1" i="1" spc="-20" dirty="0">
                <a:solidFill>
                  <a:srgbClr val="C00000"/>
                </a:solidFill>
                <a:latin typeface="Georgia"/>
                <a:cs typeface="Georgia"/>
              </a:rPr>
              <a:t> </a:t>
            </a:r>
            <a:r>
              <a:rPr lang="en-IN" sz="2000" b="1" i="1" dirty="0">
                <a:solidFill>
                  <a:srgbClr val="C00000"/>
                </a:solidFill>
                <a:latin typeface="Georgia"/>
                <a:cs typeface="Georgia"/>
              </a:rPr>
              <a:t>particle</a:t>
            </a:r>
            <a:endParaRPr lang="en-IN" dirty="0"/>
          </a:p>
        </p:txBody>
      </p:sp>
      <p:sp>
        <p:nvSpPr>
          <p:cNvPr id="9" name="object 7"/>
          <p:cNvSpPr txBox="1"/>
          <p:nvPr/>
        </p:nvSpPr>
        <p:spPr>
          <a:xfrm>
            <a:off x="216567" y="4142160"/>
            <a:ext cx="3402239" cy="300355"/>
          </a:xfrm>
          <a:prstGeom prst="rect">
            <a:avLst/>
          </a:prstGeom>
        </p:spPr>
        <p:txBody>
          <a:bodyPr vert="horz" wrap="square" lIns="0" tIns="12700" rIns="0" bIns="0" rtlCol="0">
            <a:spAutoFit/>
          </a:bodyPr>
          <a:lstStyle/>
          <a:p>
            <a:pPr marL="12700">
              <a:lnSpc>
                <a:spcPct val="100000"/>
              </a:lnSpc>
              <a:spcBef>
                <a:spcPts val="100"/>
              </a:spcBef>
            </a:pPr>
            <a:r>
              <a:rPr sz="1800" dirty="0">
                <a:solidFill>
                  <a:schemeClr val="bg1"/>
                </a:solidFill>
                <a:latin typeface="Georgia"/>
                <a:cs typeface="Georgia"/>
              </a:rPr>
              <a:t>With </a:t>
            </a:r>
            <a:r>
              <a:rPr sz="1800" spc="-5" dirty="0">
                <a:solidFill>
                  <a:schemeClr val="bg1"/>
                </a:solidFill>
                <a:latin typeface="Georgia"/>
                <a:cs typeface="Georgia"/>
              </a:rPr>
              <a:t>the general</a:t>
            </a:r>
            <a:r>
              <a:rPr sz="1800" spc="-15" dirty="0">
                <a:solidFill>
                  <a:schemeClr val="bg1"/>
                </a:solidFill>
                <a:latin typeface="Georgia"/>
                <a:cs typeface="Georgia"/>
              </a:rPr>
              <a:t> </a:t>
            </a:r>
            <a:r>
              <a:rPr sz="1800" spc="-5" dirty="0">
                <a:solidFill>
                  <a:schemeClr val="bg1"/>
                </a:solidFill>
                <a:latin typeface="Georgia"/>
                <a:cs typeface="Georgia"/>
              </a:rPr>
              <a:t>solutions:</a:t>
            </a:r>
            <a:endParaRPr sz="1800" dirty="0">
              <a:solidFill>
                <a:schemeClr val="bg1"/>
              </a:solidFill>
              <a:latin typeface="Georgia"/>
              <a:cs typeface="Georgia"/>
            </a:endParaRPr>
          </a:p>
        </p:txBody>
      </p:sp>
      <mc:AlternateContent xmlns:mc="http://schemas.openxmlformats.org/markup-compatibility/2006" xmlns:a14="http://schemas.microsoft.com/office/drawing/2010/main">
        <mc:Choice Requires="a14">
          <p:sp>
            <p:nvSpPr>
              <p:cNvPr id="16" name="Rectangle 15"/>
              <p:cNvSpPr/>
              <p:nvPr/>
            </p:nvSpPr>
            <p:spPr>
              <a:xfrm>
                <a:off x="3618806" y="4107671"/>
                <a:ext cx="2954655" cy="369332"/>
              </a:xfrm>
              <a:prstGeom prst="rect">
                <a:avLst/>
              </a:prstGeom>
            </p:spPr>
            <p:txBody>
              <a:bodyPr wrap="none">
                <a:spAutoFit/>
              </a:bodyPr>
              <a:lstStyle/>
              <a:p>
                <a:r>
                  <a:rPr lang="en-IN" dirty="0" smtClean="0">
                    <a:solidFill>
                      <a:schemeClr val="bg1"/>
                    </a:solidFill>
                    <a:latin typeface="Cambria" pitchFamily="18" charset="0"/>
                    <a:ea typeface="Cambria" pitchFamily="18" charset="0"/>
                  </a:rPr>
                  <a:t>Ψ = A </a:t>
                </a:r>
                <a:r>
                  <a:rPr lang="en-IN" dirty="0">
                    <a:solidFill>
                      <a:schemeClr val="bg1"/>
                    </a:solidFill>
                    <a:latin typeface="Cambria" pitchFamily="18" charset="0"/>
                    <a:ea typeface="Cambria" pitchFamily="18" charset="0"/>
                  </a:rPr>
                  <a:t>sin </a:t>
                </a:r>
                <a:r>
                  <a:rPr lang="en-IN" dirty="0" smtClean="0">
                    <a:solidFill>
                      <a:schemeClr val="bg1"/>
                    </a:solidFill>
                    <a:latin typeface="Cambria" pitchFamily="18" charset="0"/>
                    <a:ea typeface="Cambria" pitchFamily="18" charset="0"/>
                  </a:rPr>
                  <a:t>(k </a:t>
                </a:r>
                <a:r>
                  <a:rPr lang="en-IN" dirty="0">
                    <a:solidFill>
                      <a:schemeClr val="bg1"/>
                    </a:solidFill>
                    <a:latin typeface="Cambria" pitchFamily="18" charset="0"/>
                    <a:ea typeface="Cambria" pitchFamily="18" charset="0"/>
                  </a:rPr>
                  <a:t>x) + B cos (</a:t>
                </a:r>
                <a14:m>
                  <m:oMath xmlns:m="http://schemas.openxmlformats.org/officeDocument/2006/math">
                    <m:r>
                      <m:rPr>
                        <m:sty m:val="p"/>
                      </m:rPr>
                      <a:rPr lang="en-IN" b="0" i="0" smtClean="0">
                        <a:solidFill>
                          <a:schemeClr val="bg1"/>
                        </a:solidFill>
                        <a:latin typeface="Cambria Math" panose="02040503050406030204" pitchFamily="18" charset="0"/>
                      </a:rPr>
                      <m:t>k</m:t>
                    </m:r>
                  </m:oMath>
                </a14:m>
                <a:r>
                  <a:rPr lang="en-IN" dirty="0">
                    <a:solidFill>
                      <a:schemeClr val="bg1"/>
                    </a:solidFill>
                    <a:latin typeface="Cambria" pitchFamily="18" charset="0"/>
                    <a:ea typeface="Cambria" pitchFamily="18" charset="0"/>
                  </a:rPr>
                  <a:t> x) </a:t>
                </a:r>
                <a:r>
                  <a:rPr lang="en-IN" dirty="0">
                    <a:solidFill>
                      <a:schemeClr val="bg1"/>
                    </a:solidFill>
                  </a:rPr>
                  <a:t>	</a:t>
                </a:r>
              </a:p>
            </p:txBody>
          </p:sp>
        </mc:Choice>
        <mc:Fallback xmlns="">
          <p:sp>
            <p:nvSpPr>
              <p:cNvPr id="16" name="Rectangle 15"/>
              <p:cNvSpPr>
                <a:spLocks noRot="1" noChangeAspect="1" noMove="1" noResize="1" noEditPoints="1" noAdjustHandles="1" noChangeArrowheads="1" noChangeShapeType="1" noTextEdit="1"/>
              </p:cNvSpPr>
              <p:nvPr/>
            </p:nvSpPr>
            <p:spPr>
              <a:xfrm>
                <a:off x="3618806" y="4107671"/>
                <a:ext cx="2954655" cy="369332"/>
              </a:xfrm>
              <a:prstGeom prst="rect">
                <a:avLst/>
              </a:prstGeom>
              <a:blipFill rotWithShape="1">
                <a:blip r:embed="rId3"/>
                <a:stretch>
                  <a:fillRect l="-1860" t="-10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4672263" y="2815056"/>
                <a:ext cx="2971800" cy="668901"/>
              </a:xfrm>
              <a:prstGeom prst="rect">
                <a:avLst/>
              </a:prstGeom>
            </p:spPr>
            <p:txBody>
              <a:bodyPr wrap="square">
                <a:spAutoFit/>
              </a:bodyPr>
              <a:lstStyle/>
              <a:p>
                <a14:m>
                  <m:oMath xmlns:m="http://schemas.openxmlformats.org/officeDocument/2006/math">
                    <m:r>
                      <m:rPr>
                        <m:sty m:val="p"/>
                      </m:rPr>
                      <a:rPr lang="en-IN" sz="2400" b="0" i="0" smtClean="0">
                        <a:solidFill>
                          <a:schemeClr val="bg1"/>
                        </a:solidFill>
                        <a:latin typeface="Cambria Math" panose="02040503050406030204" pitchFamily="18" charset="0"/>
                      </a:rPr>
                      <m:t>Where</m:t>
                    </m:r>
                    <m:r>
                      <a:rPr lang="en-IN" sz="2400" b="0" i="1" smtClean="0">
                        <a:solidFill>
                          <a:schemeClr val="bg1"/>
                        </a:solidFill>
                        <a:latin typeface="Cambria Math" panose="02040503050406030204" pitchFamily="18" charset="0"/>
                      </a:rPr>
                      <m:t>   </m:t>
                    </m:r>
                    <m:r>
                      <a:rPr lang="en-IN" sz="2400" b="0" i="1" smtClean="0">
                        <a:solidFill>
                          <a:schemeClr val="bg1"/>
                        </a:solidFill>
                        <a:latin typeface="Cambria Math" panose="02040503050406030204" pitchFamily="18" charset="0"/>
                      </a:rPr>
                      <m:t>𝑘</m:t>
                    </m:r>
                  </m:oMath>
                </a14:m>
                <a:r>
                  <a:rPr lang="en-IN" sz="2400" baseline="30000" dirty="0">
                    <a:solidFill>
                      <a:schemeClr val="bg1"/>
                    </a:solidFill>
                    <a:latin typeface="Cambria" pitchFamily="18" charset="0"/>
                    <a:ea typeface="Cambria" pitchFamily="18" charset="0"/>
                  </a:rPr>
                  <a:t>2 </a:t>
                </a:r>
                <a:r>
                  <a:rPr lang="en-IN" sz="2400" dirty="0">
                    <a:solidFill>
                      <a:schemeClr val="bg1"/>
                    </a:solidFill>
                    <a:latin typeface="Cambria" pitchFamily="18" charset="0"/>
                    <a:ea typeface="Cambria" pitchFamily="18" charset="0"/>
                  </a:rPr>
                  <a:t>= </a:t>
                </a:r>
                <a14:m>
                  <m:oMath xmlns:m="http://schemas.openxmlformats.org/officeDocument/2006/math">
                    <m:f>
                      <m:fPr>
                        <m:ctrlPr>
                          <a:rPr lang="en-IN" sz="2400" i="1">
                            <a:solidFill>
                              <a:schemeClr val="bg1"/>
                            </a:solidFill>
                            <a:latin typeface="Cambria Math"/>
                          </a:rPr>
                        </m:ctrlPr>
                      </m:fPr>
                      <m:num>
                        <m:sSup>
                          <m:sSupPr>
                            <m:ctrlPr>
                              <a:rPr lang="en-IN" sz="2400" i="1">
                                <a:solidFill>
                                  <a:schemeClr val="bg1"/>
                                </a:solidFill>
                                <a:latin typeface="Cambria Math"/>
                              </a:rPr>
                            </m:ctrlPr>
                          </m:sSupPr>
                          <m:e>
                            <m:r>
                              <a:rPr lang="en-IN" sz="2400" i="1">
                                <a:solidFill>
                                  <a:schemeClr val="bg1"/>
                                </a:solidFill>
                                <a:latin typeface="Cambria Math"/>
                              </a:rPr>
                              <m:t>8</m:t>
                            </m:r>
                            <m:r>
                              <a:rPr lang="en-IN" sz="2400" i="1">
                                <a:solidFill>
                                  <a:schemeClr val="bg1"/>
                                </a:solidFill>
                                <a:latin typeface="Cambria Math"/>
                              </a:rPr>
                              <m:t>𝜋</m:t>
                            </m:r>
                          </m:e>
                          <m:sup>
                            <m:r>
                              <a:rPr lang="en-IN" sz="2400" i="1">
                                <a:solidFill>
                                  <a:schemeClr val="bg1"/>
                                </a:solidFill>
                                <a:latin typeface="Cambria Math"/>
                              </a:rPr>
                              <m:t>2</m:t>
                            </m:r>
                          </m:sup>
                        </m:sSup>
                        <m:r>
                          <a:rPr lang="en-IN" sz="2400" i="1">
                            <a:solidFill>
                              <a:schemeClr val="bg1"/>
                            </a:solidFill>
                            <a:latin typeface="Cambria Math"/>
                          </a:rPr>
                          <m:t>𝑚𝐸</m:t>
                        </m:r>
                      </m:num>
                      <m:den>
                        <m:sSup>
                          <m:sSupPr>
                            <m:ctrlPr>
                              <a:rPr lang="en-IN" sz="2400" i="1">
                                <a:solidFill>
                                  <a:schemeClr val="bg1"/>
                                </a:solidFill>
                                <a:latin typeface="Cambria Math"/>
                              </a:rPr>
                            </m:ctrlPr>
                          </m:sSupPr>
                          <m:e>
                            <m:r>
                              <a:rPr lang="en-IN" sz="2400" i="1">
                                <a:solidFill>
                                  <a:schemeClr val="bg1"/>
                                </a:solidFill>
                                <a:latin typeface="Cambria Math"/>
                              </a:rPr>
                              <m:t>h</m:t>
                            </m:r>
                          </m:e>
                          <m:sup>
                            <m:r>
                              <a:rPr lang="en-IN" sz="2400" i="1">
                                <a:solidFill>
                                  <a:schemeClr val="bg1"/>
                                </a:solidFill>
                                <a:latin typeface="Cambria Math"/>
                              </a:rPr>
                              <m:t>2</m:t>
                            </m:r>
                          </m:sup>
                        </m:sSup>
                      </m:den>
                    </m:f>
                  </m:oMath>
                </a14:m>
                <a:r>
                  <a:rPr lang="en-IN" sz="2400" dirty="0">
                    <a:solidFill>
                      <a:schemeClr val="bg1"/>
                    </a:solidFill>
                    <a:latin typeface="Cambria" pitchFamily="18" charset="0"/>
                    <a:ea typeface="Cambria" pitchFamily="18" charset="0"/>
                  </a:rPr>
                  <a:t> </a:t>
                </a:r>
              </a:p>
            </p:txBody>
          </p:sp>
        </mc:Choice>
        <mc:Fallback xmlns="">
          <p:sp>
            <p:nvSpPr>
              <p:cNvPr id="17" name="Rectangle 16"/>
              <p:cNvSpPr>
                <a:spLocks noRot="1" noChangeAspect="1" noMove="1" noResize="1" noEditPoints="1" noAdjustHandles="1" noChangeArrowheads="1" noChangeShapeType="1" noTextEdit="1"/>
              </p:cNvSpPr>
              <p:nvPr/>
            </p:nvSpPr>
            <p:spPr>
              <a:xfrm>
                <a:off x="4672263" y="2815056"/>
                <a:ext cx="2971800" cy="668901"/>
              </a:xfrm>
              <a:prstGeom prst="rect">
                <a:avLst/>
              </a:prstGeom>
              <a:blipFill rotWithShape="1">
                <a:blip r:embed="rId4"/>
                <a:stretch>
                  <a:fillRect b="-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214322" y="4553126"/>
                <a:ext cx="8953561" cy="1945404"/>
              </a:xfrm>
              <a:prstGeom prst="rect">
                <a:avLst/>
              </a:prstGeom>
            </p:spPr>
            <p:txBody>
              <a:bodyPr wrap="square">
                <a:spAutoFit/>
              </a:bodyPr>
              <a:lstStyle/>
              <a:p>
                <a:r>
                  <a:rPr lang="en-IN" b="1" dirty="0" smtClean="0">
                    <a:solidFill>
                      <a:schemeClr val="bg1"/>
                    </a:solidFill>
                    <a:latin typeface="Cambria" pitchFamily="18" charset="0"/>
                    <a:ea typeface="Cambria" pitchFamily="18" charset="0"/>
                  </a:rPr>
                  <a:t>Boundary conditions: </a:t>
                </a:r>
                <a:endParaRPr lang="en-IN" dirty="0">
                  <a:solidFill>
                    <a:schemeClr val="bg1"/>
                  </a:solidFill>
                  <a:latin typeface="Cambria" pitchFamily="18" charset="0"/>
                  <a:ea typeface="Cambria" pitchFamily="18" charset="0"/>
                </a:endParaRPr>
              </a:p>
              <a:p>
                <a:r>
                  <a:rPr lang="en-IN" dirty="0">
                    <a:solidFill>
                      <a:schemeClr val="bg1"/>
                    </a:solidFill>
                    <a:latin typeface="Cambria" pitchFamily="18" charset="0"/>
                    <a:ea typeface="Cambria" pitchFamily="18" charset="0"/>
                  </a:rPr>
                  <a:t>(1)  Ψ (x)=0 at x=0 </a:t>
                </a:r>
                <a:r>
                  <a:rPr lang="en-IN" dirty="0" smtClean="0">
                    <a:solidFill>
                      <a:schemeClr val="bg1"/>
                    </a:solidFill>
                    <a:latin typeface="Cambria" pitchFamily="18" charset="0"/>
                    <a:ea typeface="Cambria" pitchFamily="18" charset="0"/>
                  </a:rPr>
                  <a:t> why because at boundary when  v=infinity, no particle will be found ideally </a:t>
                </a:r>
                <a:r>
                  <a:rPr lang="en-IN" dirty="0">
                    <a:solidFill>
                      <a:schemeClr val="bg1"/>
                    </a:solidFill>
                    <a:latin typeface="Cambria" pitchFamily="18" charset="0"/>
                    <a:ea typeface="Cambria" pitchFamily="18" charset="0"/>
                  </a:rPr>
                  <a:t>hence Ψ (x)=0 </a:t>
                </a:r>
              </a:p>
              <a:p>
                <a:pPr>
                  <a:lnSpc>
                    <a:spcPct val="200000"/>
                  </a:lnSpc>
                </a:pPr>
                <a:r>
                  <a:rPr lang="en-IN" dirty="0">
                    <a:solidFill>
                      <a:schemeClr val="bg1"/>
                    </a:solidFill>
                    <a:latin typeface="Cambria" pitchFamily="18" charset="0"/>
                    <a:ea typeface="Cambria" pitchFamily="18" charset="0"/>
                  </a:rPr>
                  <a:t> </a:t>
                </a:r>
                <a:r>
                  <a:rPr lang="en-IN" dirty="0" smtClean="0">
                    <a:solidFill>
                      <a:schemeClr val="bg1"/>
                    </a:solidFill>
                    <a:latin typeface="Cambria" pitchFamily="18" charset="0"/>
                    <a:ea typeface="Cambria" pitchFamily="18" charset="0"/>
                  </a:rPr>
                  <a:t>Ψ </a:t>
                </a:r>
                <a:r>
                  <a:rPr lang="en-IN" dirty="0">
                    <a:solidFill>
                      <a:schemeClr val="bg1"/>
                    </a:solidFill>
                    <a:latin typeface="Cambria" pitchFamily="18" charset="0"/>
                    <a:ea typeface="Cambria" pitchFamily="18" charset="0"/>
                  </a:rPr>
                  <a:t>= A sin </a:t>
                </a:r>
                <a:r>
                  <a:rPr lang="en-IN" dirty="0" smtClean="0">
                    <a:solidFill>
                      <a:schemeClr val="bg1"/>
                    </a:solidFill>
                    <a:latin typeface="Cambria" pitchFamily="18" charset="0"/>
                    <a:ea typeface="Cambria" pitchFamily="18" charset="0"/>
                  </a:rPr>
                  <a:t>(</a:t>
                </a:r>
                <a14:m>
                  <m:oMath xmlns:m="http://schemas.openxmlformats.org/officeDocument/2006/math">
                    <m:r>
                      <a:rPr lang="en-IN" b="0" i="1" smtClean="0">
                        <a:solidFill>
                          <a:schemeClr val="bg1"/>
                        </a:solidFill>
                        <a:latin typeface="Cambria Math" panose="02040503050406030204" pitchFamily="18" charset="0"/>
                        <a:ea typeface="Cambria" pitchFamily="18" charset="0"/>
                      </a:rPr>
                      <m:t>𝑘</m:t>
                    </m:r>
                  </m:oMath>
                </a14:m>
                <a:r>
                  <a:rPr lang="en-IN" dirty="0" smtClean="0">
                    <a:solidFill>
                      <a:schemeClr val="bg1"/>
                    </a:solidFill>
                    <a:latin typeface="Cambria" pitchFamily="18" charset="0"/>
                    <a:ea typeface="Cambria" pitchFamily="18" charset="0"/>
                  </a:rPr>
                  <a:t> </a:t>
                </a:r>
                <a:r>
                  <a:rPr lang="en-IN" dirty="0">
                    <a:solidFill>
                      <a:schemeClr val="bg1"/>
                    </a:solidFill>
                    <a:latin typeface="Cambria" pitchFamily="18" charset="0"/>
                    <a:ea typeface="Cambria" pitchFamily="18" charset="0"/>
                  </a:rPr>
                  <a:t>0) + B cos (</a:t>
                </a:r>
                <a14:m>
                  <m:oMath xmlns:m="http://schemas.openxmlformats.org/officeDocument/2006/math">
                    <m:r>
                      <a:rPr lang="en-IN" b="0" i="1" smtClean="0">
                        <a:solidFill>
                          <a:schemeClr val="bg1"/>
                        </a:solidFill>
                        <a:latin typeface="Cambria Math" panose="02040503050406030204" pitchFamily="18" charset="0"/>
                      </a:rPr>
                      <m:t>𝑘</m:t>
                    </m:r>
                  </m:oMath>
                </a14:m>
                <a:r>
                  <a:rPr lang="en-IN" dirty="0">
                    <a:solidFill>
                      <a:schemeClr val="bg1"/>
                    </a:solidFill>
                    <a:latin typeface="Cambria" pitchFamily="18" charset="0"/>
                    <a:ea typeface="Cambria" pitchFamily="18" charset="0"/>
                  </a:rPr>
                  <a:t> 0) </a:t>
                </a:r>
                <a:r>
                  <a:rPr lang="en-IN" dirty="0" smtClean="0">
                    <a:solidFill>
                      <a:schemeClr val="bg1"/>
                    </a:solidFill>
                    <a:latin typeface="Cambria" pitchFamily="18" charset="0"/>
                    <a:ea typeface="Cambria" pitchFamily="18" charset="0"/>
                  </a:rPr>
                  <a:t>,</a:t>
                </a:r>
              </a:p>
              <a:p>
                <a:pPr>
                  <a:lnSpc>
                    <a:spcPct val="200000"/>
                  </a:lnSpc>
                </a:pPr>
                <a:r>
                  <a:rPr lang="en-IN" dirty="0" smtClean="0">
                    <a:solidFill>
                      <a:schemeClr val="bg1"/>
                    </a:solidFill>
                    <a:latin typeface="Cambria" pitchFamily="18" charset="0"/>
                    <a:ea typeface="Cambria" pitchFamily="18" charset="0"/>
                  </a:rPr>
                  <a:t> It is true </a:t>
                </a:r>
                <a:r>
                  <a:rPr lang="en-IN" dirty="0">
                    <a:solidFill>
                      <a:schemeClr val="bg1"/>
                    </a:solidFill>
                    <a:latin typeface="Cambria" pitchFamily="18" charset="0"/>
                    <a:ea typeface="Cambria" pitchFamily="18" charset="0"/>
                  </a:rPr>
                  <a:t>only when B = 0, thus </a:t>
                </a:r>
                <a:r>
                  <a:rPr lang="en-IN" dirty="0" smtClean="0">
                    <a:solidFill>
                      <a:schemeClr val="bg1"/>
                    </a:solidFill>
                    <a:latin typeface="Cambria" pitchFamily="18" charset="0"/>
                    <a:ea typeface="Cambria" pitchFamily="18" charset="0"/>
                  </a:rPr>
                  <a:t>the </a:t>
                </a:r>
                <a:r>
                  <a:rPr lang="en-IN" dirty="0" err="1" smtClean="0">
                    <a:solidFill>
                      <a:schemeClr val="bg1"/>
                    </a:solidFill>
                    <a:latin typeface="Cambria" pitchFamily="18" charset="0"/>
                    <a:ea typeface="Cambria" pitchFamily="18" charset="0"/>
                  </a:rPr>
                  <a:t>wavefunction</a:t>
                </a:r>
                <a:r>
                  <a:rPr lang="en-IN" dirty="0" smtClean="0">
                    <a:solidFill>
                      <a:schemeClr val="bg1"/>
                    </a:solidFill>
                    <a:latin typeface="Cambria" pitchFamily="18" charset="0"/>
                    <a:ea typeface="Cambria" pitchFamily="18" charset="0"/>
                  </a:rPr>
                  <a:t>     Ψ </a:t>
                </a:r>
                <a:r>
                  <a:rPr lang="en-IN" dirty="0">
                    <a:solidFill>
                      <a:schemeClr val="bg1"/>
                    </a:solidFill>
                    <a:latin typeface="Cambria" pitchFamily="18" charset="0"/>
                    <a:ea typeface="Cambria" pitchFamily="18" charset="0"/>
                  </a:rPr>
                  <a:t>= A sin </a:t>
                </a:r>
                <a:r>
                  <a:rPr lang="en-IN" dirty="0" smtClean="0">
                    <a:solidFill>
                      <a:schemeClr val="bg1"/>
                    </a:solidFill>
                    <a:latin typeface="Cambria" pitchFamily="18" charset="0"/>
                    <a:ea typeface="Cambria" pitchFamily="18" charset="0"/>
                  </a:rPr>
                  <a:t>(</a:t>
                </a:r>
                <a14:m>
                  <m:oMath xmlns:m="http://schemas.openxmlformats.org/officeDocument/2006/math">
                    <m:r>
                      <a:rPr lang="en-IN" b="0" i="1" smtClean="0">
                        <a:solidFill>
                          <a:schemeClr val="bg1"/>
                        </a:solidFill>
                        <a:latin typeface="Cambria Math" panose="02040503050406030204" pitchFamily="18" charset="0"/>
                        <a:ea typeface="Cambria" pitchFamily="18" charset="0"/>
                      </a:rPr>
                      <m:t>𝑘</m:t>
                    </m:r>
                  </m:oMath>
                </a14:m>
                <a:r>
                  <a:rPr lang="en-IN" dirty="0" smtClean="0">
                    <a:solidFill>
                      <a:schemeClr val="bg1"/>
                    </a:solidFill>
                    <a:latin typeface="Cambria" pitchFamily="18" charset="0"/>
                    <a:ea typeface="Cambria" pitchFamily="18" charset="0"/>
                  </a:rPr>
                  <a:t> </a:t>
                </a:r>
                <a:r>
                  <a:rPr lang="en-IN" dirty="0">
                    <a:solidFill>
                      <a:schemeClr val="bg1"/>
                    </a:solidFill>
                    <a:latin typeface="Cambria" pitchFamily="18" charset="0"/>
                    <a:ea typeface="Cambria" pitchFamily="18" charset="0"/>
                  </a:rPr>
                  <a:t>0</a:t>
                </a:r>
                <a:r>
                  <a:rPr lang="en-IN" dirty="0" smtClean="0">
                    <a:solidFill>
                      <a:schemeClr val="bg1"/>
                    </a:solidFill>
                    <a:latin typeface="Cambria" pitchFamily="18" charset="0"/>
                    <a:ea typeface="Cambria" pitchFamily="18" charset="0"/>
                  </a:rPr>
                  <a:t>)=0</a:t>
                </a:r>
                <a:endParaRPr lang="en-IN" dirty="0">
                  <a:solidFill>
                    <a:schemeClr val="bg1"/>
                  </a:solidFill>
                </a:endParaRPr>
              </a:p>
            </p:txBody>
          </p:sp>
        </mc:Choice>
        <mc:Fallback xmlns="">
          <p:sp>
            <p:nvSpPr>
              <p:cNvPr id="18" name="Rectangle 17"/>
              <p:cNvSpPr>
                <a:spLocks noRot="1" noChangeAspect="1" noMove="1" noResize="1" noEditPoints="1" noAdjustHandles="1" noChangeArrowheads="1" noChangeShapeType="1" noTextEdit="1"/>
              </p:cNvSpPr>
              <p:nvPr/>
            </p:nvSpPr>
            <p:spPr>
              <a:xfrm>
                <a:off x="214322" y="4553126"/>
                <a:ext cx="8953561" cy="1945404"/>
              </a:xfrm>
              <a:prstGeom prst="rect">
                <a:avLst/>
              </a:prstGeom>
              <a:blipFill rotWithShape="1">
                <a:blip r:embed="rId5"/>
                <a:stretch>
                  <a:fillRect l="-545" t="-1881" b="-40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914400" y="2942200"/>
                <a:ext cx="1828800" cy="533736"/>
              </a:xfrm>
              <a:prstGeom prst="rect">
                <a:avLst/>
              </a:prstGeom>
            </p:spPr>
            <p:txBody>
              <a:bodyPr wrap="square">
                <a:spAutoFit/>
              </a:bodyPr>
              <a:lstStyle/>
              <a:p>
                <a14:m>
                  <m:oMath xmlns:m="http://schemas.openxmlformats.org/officeDocument/2006/math">
                    <m:f>
                      <m:fPr>
                        <m:ctrlPr>
                          <a:rPr lang="en-IN" b="1" i="1" smtClean="0">
                            <a:solidFill>
                              <a:schemeClr val="bg1"/>
                            </a:solidFill>
                            <a:latin typeface="Cambria Math"/>
                          </a:rPr>
                        </m:ctrlPr>
                      </m:fPr>
                      <m:num>
                        <m:sSup>
                          <m:sSupPr>
                            <m:ctrlPr>
                              <a:rPr lang="en-IN" b="1" i="1">
                                <a:solidFill>
                                  <a:schemeClr val="bg1"/>
                                </a:solidFill>
                                <a:latin typeface="Cambria Math"/>
                              </a:rPr>
                            </m:ctrlPr>
                          </m:sSupPr>
                          <m:e>
                            <m:r>
                              <a:rPr lang="en-IN" b="1" i="1">
                                <a:solidFill>
                                  <a:schemeClr val="bg1"/>
                                </a:solidFill>
                                <a:latin typeface="Cambria Math"/>
                              </a:rPr>
                              <m:t>𝒅</m:t>
                            </m:r>
                          </m:e>
                          <m:sup>
                            <m:r>
                              <a:rPr lang="en-IN" b="1" i="1">
                                <a:solidFill>
                                  <a:schemeClr val="bg1"/>
                                </a:solidFill>
                                <a:latin typeface="Cambria Math"/>
                              </a:rPr>
                              <m:t>𝟐</m:t>
                            </m:r>
                          </m:sup>
                        </m:sSup>
                        <m:r>
                          <a:rPr lang="en-IN" b="1" i="1">
                            <a:solidFill>
                              <a:schemeClr val="bg1"/>
                            </a:solidFill>
                            <a:latin typeface="Cambria Math"/>
                          </a:rPr>
                          <m:t>𝜳</m:t>
                        </m:r>
                      </m:num>
                      <m:den>
                        <m:sSup>
                          <m:sSupPr>
                            <m:ctrlPr>
                              <a:rPr lang="en-IN" b="1" i="1">
                                <a:solidFill>
                                  <a:schemeClr val="bg1"/>
                                </a:solidFill>
                                <a:latin typeface="Cambria Math"/>
                              </a:rPr>
                            </m:ctrlPr>
                          </m:sSupPr>
                          <m:e>
                            <m:r>
                              <a:rPr lang="en-IN" b="1" i="1">
                                <a:solidFill>
                                  <a:schemeClr val="bg1"/>
                                </a:solidFill>
                                <a:latin typeface="Cambria Math"/>
                              </a:rPr>
                              <m:t>𝒅𝒙</m:t>
                            </m:r>
                          </m:e>
                          <m:sup>
                            <m:r>
                              <a:rPr lang="en-IN" b="1" i="1">
                                <a:solidFill>
                                  <a:schemeClr val="bg1"/>
                                </a:solidFill>
                                <a:latin typeface="Cambria Math"/>
                              </a:rPr>
                              <m:t>𝟐</m:t>
                            </m:r>
                          </m:sup>
                        </m:sSup>
                      </m:den>
                    </m:f>
                  </m:oMath>
                </a14:m>
                <a:r>
                  <a:rPr lang="en-IN" b="1" dirty="0">
                    <a:solidFill>
                      <a:schemeClr val="bg1"/>
                    </a:solidFill>
                    <a:latin typeface="Cambria" pitchFamily="18" charset="0"/>
                    <a:ea typeface="Cambria" pitchFamily="18" charset="0"/>
                  </a:rPr>
                  <a:t> + </a:t>
                </a:r>
                <a:r>
                  <a:rPr lang="en-IN" b="1" dirty="0" smtClean="0">
                    <a:solidFill>
                      <a:schemeClr val="bg1"/>
                    </a:solidFill>
                    <a:latin typeface="Cambria" pitchFamily="18" charset="0"/>
                    <a:ea typeface="Cambria" pitchFamily="18" charset="0"/>
                  </a:rPr>
                  <a:t>k</a:t>
                </a:r>
                <a:r>
                  <a:rPr lang="en-IN" b="1" baseline="30000" dirty="0" smtClean="0">
                    <a:solidFill>
                      <a:schemeClr val="bg1"/>
                    </a:solidFill>
                    <a:latin typeface="Cambria" pitchFamily="18" charset="0"/>
                    <a:ea typeface="Cambria" pitchFamily="18" charset="0"/>
                  </a:rPr>
                  <a:t>2  </a:t>
                </a:r>
                <a:r>
                  <a:rPr lang="en-IN" b="1" dirty="0" smtClean="0">
                    <a:solidFill>
                      <a:schemeClr val="bg1"/>
                    </a:solidFill>
                    <a:latin typeface="Cambria" pitchFamily="18" charset="0"/>
                    <a:ea typeface="Cambria" pitchFamily="18" charset="0"/>
                  </a:rPr>
                  <a:t>Ψ </a:t>
                </a:r>
                <a:r>
                  <a:rPr lang="en-IN" b="1" dirty="0">
                    <a:solidFill>
                      <a:schemeClr val="bg1"/>
                    </a:solidFill>
                    <a:latin typeface="Cambria" pitchFamily="18" charset="0"/>
                    <a:ea typeface="Cambria" pitchFamily="18" charset="0"/>
                  </a:rPr>
                  <a:t>= 0 </a:t>
                </a:r>
                <a:endParaRPr lang="en-IN" b="1" dirty="0">
                  <a:solidFill>
                    <a:schemeClr val="bg1"/>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914400" y="2942200"/>
                <a:ext cx="1828800" cy="533736"/>
              </a:xfrm>
              <a:prstGeom prst="rect">
                <a:avLst/>
              </a:prstGeom>
              <a:blipFill rotWithShape="1">
                <a:blip r:embed="rId6"/>
                <a:stretch>
                  <a:fillRect b="-5747"/>
                </a:stretch>
              </a:blipFill>
            </p:spPr>
            <p:txBody>
              <a:bodyPr/>
              <a:lstStyle/>
              <a:p>
                <a:r>
                  <a:rPr lang="en-US">
                    <a:noFill/>
                  </a:rPr>
                  <a:t> </a:t>
                </a:r>
              </a:p>
            </p:txBody>
          </p:sp>
        </mc:Fallback>
      </mc:AlternateContent>
    </p:spTree>
    <p:extLst>
      <p:ext uri="{BB962C8B-B14F-4D97-AF65-F5344CB8AC3E}">
        <p14:creationId xmlns:p14="http://schemas.microsoft.com/office/powerpoint/2010/main" val="192656328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6477000" y="6356350"/>
            <a:ext cx="2133600" cy="365125"/>
          </a:xfrm>
        </p:spPr>
        <p:txBody>
          <a:bodyPr/>
          <a:lstStyle/>
          <a:p>
            <a:fld id="{4EFA9757-0C61-4E30-8D0F-4A55F9F3566F}" type="slidenum">
              <a:rPr lang="en-US" smtClean="0"/>
              <a:pPr/>
              <a:t>37</a:t>
            </a:fld>
            <a:endParaRPr lang="en-US"/>
          </a:p>
        </p:txBody>
      </p:sp>
      <mc:AlternateContent xmlns:mc="http://schemas.openxmlformats.org/markup-compatibility/2006" xmlns:a14="http://schemas.microsoft.com/office/drawing/2010/main">
        <mc:Choice Requires="a14">
          <p:sp>
            <p:nvSpPr>
              <p:cNvPr id="4" name="Rectangle 3"/>
              <p:cNvSpPr/>
              <p:nvPr/>
            </p:nvSpPr>
            <p:spPr>
              <a:xfrm>
                <a:off x="300789" y="159245"/>
                <a:ext cx="8458200" cy="2862322"/>
              </a:xfrm>
              <a:prstGeom prst="rect">
                <a:avLst/>
              </a:prstGeom>
            </p:spPr>
            <p:txBody>
              <a:bodyPr wrap="square">
                <a:spAutoFit/>
              </a:bodyPr>
              <a:lstStyle/>
              <a:p>
                <a:pPr>
                  <a:lnSpc>
                    <a:spcPct val="200000"/>
                  </a:lnSpc>
                </a:pPr>
                <a:r>
                  <a:rPr lang="en-IN" dirty="0" smtClean="0">
                    <a:solidFill>
                      <a:schemeClr val="bg1"/>
                    </a:solidFill>
                    <a:latin typeface="Cambria" pitchFamily="18" charset="0"/>
                    <a:ea typeface="Cambria" pitchFamily="18" charset="0"/>
                  </a:rPr>
                  <a:t>(</a:t>
                </a:r>
                <a:r>
                  <a:rPr lang="en-IN" dirty="0">
                    <a:solidFill>
                      <a:schemeClr val="bg1"/>
                    </a:solidFill>
                    <a:latin typeface="Georgia" pitchFamily="18" charset="0"/>
                    <a:ea typeface="Cambria" pitchFamily="18" charset="0"/>
                  </a:rPr>
                  <a:t>2) Ψ(x) = 0 at x = 𝓁, then </a:t>
                </a:r>
              </a:p>
              <a:p>
                <a:pPr>
                  <a:lnSpc>
                    <a:spcPct val="200000"/>
                  </a:lnSpc>
                </a:pPr>
                <a:r>
                  <a:rPr lang="en-IN" dirty="0">
                    <a:solidFill>
                      <a:schemeClr val="bg1"/>
                    </a:solidFill>
                    <a:latin typeface="Georgia" pitchFamily="18" charset="0"/>
                    <a:ea typeface="Cambria" pitchFamily="18" charset="0"/>
                  </a:rPr>
                  <a:t> 	</a:t>
                </a:r>
                <a:r>
                  <a:rPr lang="en-IN" dirty="0" smtClean="0">
                    <a:solidFill>
                      <a:schemeClr val="bg1"/>
                    </a:solidFill>
                    <a:latin typeface="Georgia" pitchFamily="18" charset="0"/>
                    <a:ea typeface="Cambria" pitchFamily="18" charset="0"/>
                  </a:rPr>
                  <a:t>A </a:t>
                </a:r>
                <a:r>
                  <a:rPr lang="en-IN" dirty="0">
                    <a:solidFill>
                      <a:schemeClr val="bg1"/>
                    </a:solidFill>
                    <a:latin typeface="Georgia" pitchFamily="18" charset="0"/>
                    <a:ea typeface="Cambria" pitchFamily="18" charset="0"/>
                  </a:rPr>
                  <a:t>sin </a:t>
                </a:r>
                <a:r>
                  <a:rPr lang="en-IN" dirty="0" smtClean="0">
                    <a:solidFill>
                      <a:schemeClr val="bg1"/>
                    </a:solidFill>
                    <a:latin typeface="Georgia" pitchFamily="18" charset="0"/>
                    <a:ea typeface="Cambria" pitchFamily="18" charset="0"/>
                  </a:rPr>
                  <a:t>(</a:t>
                </a:r>
                <a14:m>
                  <m:oMath xmlns:m="http://schemas.openxmlformats.org/officeDocument/2006/math">
                    <m:r>
                      <a:rPr lang="en-IN" b="0" i="1" smtClean="0">
                        <a:solidFill>
                          <a:schemeClr val="bg1"/>
                        </a:solidFill>
                        <a:latin typeface="Cambria Math" panose="02040503050406030204" pitchFamily="18" charset="0"/>
                        <a:ea typeface="Cambria" pitchFamily="18" charset="0"/>
                      </a:rPr>
                      <m:t>𝑘</m:t>
                    </m:r>
                  </m:oMath>
                </a14:m>
                <a:r>
                  <a:rPr lang="en-IN" dirty="0" smtClean="0">
                    <a:solidFill>
                      <a:schemeClr val="bg1"/>
                    </a:solidFill>
                    <a:latin typeface="Georgia" pitchFamily="18" charset="0"/>
                    <a:ea typeface="Cambria" pitchFamily="18" charset="0"/>
                  </a:rPr>
                  <a:t> </a:t>
                </a:r>
                <a:r>
                  <a:rPr lang="en-IN" i="1" dirty="0">
                    <a:solidFill>
                      <a:schemeClr val="bg1"/>
                    </a:solidFill>
                    <a:latin typeface="Georgia" pitchFamily="18" charset="0"/>
                    <a:ea typeface="Cambria" pitchFamily="18" charset="0"/>
                  </a:rPr>
                  <a:t>l</a:t>
                </a:r>
                <a:r>
                  <a:rPr lang="en-IN" dirty="0" smtClean="0">
                    <a:solidFill>
                      <a:schemeClr val="bg1"/>
                    </a:solidFill>
                    <a:latin typeface="Georgia" pitchFamily="18" charset="0"/>
                    <a:ea typeface="Cambria" pitchFamily="18" charset="0"/>
                  </a:rPr>
                  <a:t>) = 0</a:t>
                </a:r>
              </a:p>
              <a:p>
                <a:pPr>
                  <a:lnSpc>
                    <a:spcPct val="200000"/>
                  </a:lnSpc>
                </a:pPr>
                <a:r>
                  <a:rPr lang="en-IN" dirty="0" smtClean="0">
                    <a:solidFill>
                      <a:schemeClr val="bg1"/>
                    </a:solidFill>
                    <a:latin typeface="Georgia" pitchFamily="18" charset="0"/>
                    <a:ea typeface="Cambria" pitchFamily="18" charset="0"/>
                  </a:rPr>
                  <a:t> </a:t>
                </a:r>
                <a:r>
                  <a:rPr lang="en-IN" dirty="0">
                    <a:solidFill>
                      <a:schemeClr val="bg1"/>
                    </a:solidFill>
                    <a:latin typeface="Georgia" pitchFamily="18" charset="0"/>
                    <a:ea typeface="Cambria" pitchFamily="18" charset="0"/>
                  </a:rPr>
                  <a:t>	</a:t>
                </a:r>
                <a:endParaRPr lang="en-IN" dirty="0">
                  <a:solidFill>
                    <a:schemeClr val="bg1"/>
                  </a:solidFill>
                  <a:latin typeface="Georgia" pitchFamily="18" charset="0"/>
                  <a:cs typeface="Georgia"/>
                </a:endParaRPr>
              </a:p>
              <a:p>
                <a:pPr algn="just">
                  <a:lnSpc>
                    <a:spcPct val="200000"/>
                  </a:lnSpc>
                </a:pPr>
                <a:r>
                  <a:rPr lang="en-IN" b="1" dirty="0" smtClean="0">
                    <a:solidFill>
                      <a:schemeClr val="bg1"/>
                    </a:solidFill>
                    <a:latin typeface="Georgia" pitchFamily="18" charset="0"/>
                  </a:rPr>
                  <a:t>A </a:t>
                </a:r>
                <a:r>
                  <a:rPr lang="en-IN" b="1" dirty="0">
                    <a:solidFill>
                      <a:schemeClr val="bg1"/>
                    </a:solidFill>
                    <a:latin typeface="Georgia" pitchFamily="18" charset="0"/>
                  </a:rPr>
                  <a:t>value of n = 0 is eliminated since it leads to </a:t>
                </a:r>
                <a14:m>
                  <m:oMath xmlns:m="http://schemas.openxmlformats.org/officeDocument/2006/math">
                    <m:r>
                      <a:rPr lang="en-IN" b="1" i="1">
                        <a:solidFill>
                          <a:schemeClr val="bg1"/>
                        </a:solidFill>
                        <a:latin typeface="Cambria Math"/>
                      </a:rPr>
                      <m:t>𝜶</m:t>
                    </m:r>
                  </m:oMath>
                </a14:m>
                <a:r>
                  <a:rPr lang="en-IN" b="1" dirty="0">
                    <a:solidFill>
                      <a:schemeClr val="bg1"/>
                    </a:solidFill>
                    <a:latin typeface="Georgia" pitchFamily="18" charset="0"/>
                  </a:rPr>
                  <a:t> = 0 i.e. Ψ (x)=0 everywhere outside the box</a:t>
                </a:r>
                <a:endParaRPr lang="en-IN" dirty="0">
                  <a:solidFill>
                    <a:schemeClr val="bg1"/>
                  </a:solidFill>
                  <a:latin typeface="Georgia" pitchFamily="18" charset="0"/>
                  <a:ea typeface="Cambria"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300789" y="159245"/>
                <a:ext cx="8458200" cy="2862322"/>
              </a:xfrm>
              <a:prstGeom prst="rect">
                <a:avLst/>
              </a:prstGeom>
              <a:blipFill rotWithShape="1">
                <a:blip r:embed="rId2"/>
                <a:stretch>
                  <a:fillRect l="-576" r="-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2819400" y="3096632"/>
                <a:ext cx="2743200" cy="506870"/>
              </a:xfrm>
              <a:prstGeom prst="rect">
                <a:avLst/>
              </a:prstGeom>
              <a:ln w="19050">
                <a:solidFill>
                  <a:srgbClr val="C00000"/>
                </a:solidFill>
              </a:ln>
            </p:spPr>
            <p:style>
              <a:lnRef idx="1">
                <a:schemeClr val="accent4"/>
              </a:lnRef>
              <a:fillRef idx="2">
                <a:schemeClr val="accent4"/>
              </a:fillRef>
              <a:effectRef idx="1">
                <a:schemeClr val="accent4"/>
              </a:effectRef>
              <a:fontRef idx="minor">
                <a:schemeClr val="dk1"/>
              </a:fontRef>
            </p:style>
            <p:txBody>
              <a:bodyPr wrap="square">
                <a:spAutoFit/>
              </a:bodyPr>
              <a:lstStyle/>
              <a:p>
                <a:pPr algn="ctr"/>
                <a:r>
                  <a:rPr lang="en-IN" b="1" dirty="0" smtClean="0">
                    <a:solidFill>
                      <a:schemeClr val="bg1"/>
                    </a:solidFill>
                    <a:latin typeface="Cambria" pitchFamily="18" charset="0"/>
                    <a:ea typeface="Cambria" pitchFamily="18" charset="0"/>
                  </a:rPr>
                  <a:t>Ψ</a:t>
                </a:r>
                <a:r>
                  <a:rPr lang="en-IN" b="1" baseline="-25000" dirty="0" err="1" smtClean="0">
                    <a:solidFill>
                      <a:schemeClr val="bg1"/>
                    </a:solidFill>
                    <a:latin typeface="Cambria" pitchFamily="18" charset="0"/>
                    <a:ea typeface="Cambria" pitchFamily="18" charset="0"/>
                  </a:rPr>
                  <a:t>n</a:t>
                </a:r>
                <a:r>
                  <a:rPr lang="en-IN" b="1" dirty="0" smtClean="0">
                    <a:solidFill>
                      <a:schemeClr val="bg1"/>
                    </a:solidFill>
                    <a:latin typeface="Cambria" pitchFamily="18" charset="0"/>
                    <a:ea typeface="Cambria" pitchFamily="18" charset="0"/>
                  </a:rPr>
                  <a:t> = A sin</a:t>
                </a:r>
                <a14:m>
                  <m:oMath xmlns:m="http://schemas.openxmlformats.org/officeDocument/2006/math">
                    <m:d>
                      <m:dPr>
                        <m:ctrlPr>
                          <a:rPr lang="en-IN" b="1" i="1" dirty="0" smtClean="0">
                            <a:solidFill>
                              <a:schemeClr val="bg1"/>
                            </a:solidFill>
                            <a:latin typeface="Cambria Math"/>
                            <a:ea typeface="Cambria" pitchFamily="18" charset="0"/>
                          </a:rPr>
                        </m:ctrlPr>
                      </m:dPr>
                      <m:e>
                        <m:f>
                          <m:fPr>
                            <m:ctrlPr>
                              <a:rPr lang="en-IN" b="1" i="1" dirty="0" smtClean="0">
                                <a:solidFill>
                                  <a:schemeClr val="bg1"/>
                                </a:solidFill>
                                <a:latin typeface="Cambria Math"/>
                                <a:ea typeface="Cambria" pitchFamily="18" charset="0"/>
                              </a:rPr>
                            </m:ctrlPr>
                          </m:fPr>
                          <m:num>
                            <m:r>
                              <m:rPr>
                                <m:nor/>
                              </m:rPr>
                              <a:rPr lang="en-IN" b="1" spc="-5" dirty="0">
                                <a:solidFill>
                                  <a:schemeClr val="bg1"/>
                                </a:solidFill>
                                <a:latin typeface="Georgia" pitchFamily="18" charset="0"/>
                                <a:cs typeface="Georgia"/>
                              </a:rPr>
                              <m:t>n</m:t>
                            </m:r>
                            <m:r>
                              <m:rPr>
                                <m:nor/>
                              </m:rPr>
                              <a:rPr lang="el-GR" b="1" dirty="0">
                                <a:solidFill>
                                  <a:schemeClr val="bg1"/>
                                </a:solidFill>
                                <a:latin typeface="Georgia" pitchFamily="18" charset="0"/>
                                <a:cs typeface="Georgia"/>
                              </a:rPr>
                              <m:t>π</m:t>
                            </m:r>
                            <m:r>
                              <m:rPr>
                                <m:nor/>
                              </m:rPr>
                              <a:rPr lang="en-IN" b="1" i="0" dirty="0" smtClean="0">
                                <a:solidFill>
                                  <a:schemeClr val="bg1"/>
                                </a:solidFill>
                                <a:latin typeface="Georgia" pitchFamily="18" charset="0"/>
                                <a:cs typeface="Georgia"/>
                              </a:rPr>
                              <m:t>x</m:t>
                            </m:r>
                          </m:num>
                          <m:den>
                            <m:r>
                              <a:rPr lang="en-IN" b="1" i="1" dirty="0" smtClean="0">
                                <a:solidFill>
                                  <a:schemeClr val="bg1"/>
                                </a:solidFill>
                                <a:latin typeface="Cambria Math" panose="02040503050406030204" pitchFamily="18" charset="0"/>
                                <a:cs typeface="Georgia"/>
                              </a:rPr>
                              <m:t>𝒍</m:t>
                            </m:r>
                          </m:den>
                        </m:f>
                      </m:e>
                    </m:d>
                  </m:oMath>
                </a14:m>
                <a:endParaRPr lang="en-IN" b="1" dirty="0">
                  <a:solidFill>
                    <a:schemeClr val="bg1"/>
                  </a:solidFill>
                  <a:latin typeface="Cambria" pitchFamily="18" charset="0"/>
                  <a:ea typeface="Cambria" pitchFamily="18"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2819400" y="3096632"/>
                <a:ext cx="2743200" cy="506870"/>
              </a:xfrm>
              <a:prstGeom prst="rect">
                <a:avLst/>
              </a:prstGeom>
              <a:blipFill rotWithShape="1">
                <a:blip r:embed="rId3"/>
                <a:stretch>
                  <a:fillRect/>
                </a:stretch>
              </a:blipFill>
              <a:ln w="19050">
                <a:solidFill>
                  <a:srgbClr val="C00000"/>
                </a:solidFill>
              </a:ln>
            </p:spPr>
            <p:txBody>
              <a:bodyPr/>
              <a:lstStyle/>
              <a:p>
                <a:r>
                  <a:rPr lang="en-US">
                    <a:noFill/>
                  </a:rPr>
                  <a:t> </a:t>
                </a:r>
              </a:p>
            </p:txBody>
          </p:sp>
        </mc:Fallback>
      </mc:AlternateContent>
      <p:sp>
        <p:nvSpPr>
          <p:cNvPr id="11" name="TextBox 10"/>
          <p:cNvSpPr txBox="1"/>
          <p:nvPr/>
        </p:nvSpPr>
        <p:spPr>
          <a:xfrm>
            <a:off x="266700" y="4611538"/>
            <a:ext cx="7848600"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sz="2800" dirty="0" smtClean="0">
                <a:solidFill>
                  <a:schemeClr val="bg1"/>
                </a:solidFill>
                <a:latin typeface="Cambria" pitchFamily="18" charset="0"/>
                <a:ea typeface="Cambria" pitchFamily="18" charset="0"/>
              </a:rPr>
              <a:t>Wavefunction of Particle in 1D box</a:t>
            </a:r>
            <a:endParaRPr lang="en-IN" sz="2800" dirty="0">
              <a:solidFill>
                <a:schemeClr val="bg1"/>
              </a:solidFill>
              <a:latin typeface="Cambria" pitchFamily="18" charset="0"/>
              <a:ea typeface="Cambria" pitchFamily="18" charset="0"/>
            </a:endParaRPr>
          </a:p>
        </p:txBody>
      </p:sp>
      <p:sp>
        <p:nvSpPr>
          <p:cNvPr id="2" name="Rectangle 1"/>
          <p:cNvSpPr/>
          <p:nvPr/>
        </p:nvSpPr>
        <p:spPr>
          <a:xfrm>
            <a:off x="5174725" y="4480698"/>
            <a:ext cx="2673875" cy="738664"/>
          </a:xfrm>
          <a:prstGeom prst="rect">
            <a:avLst/>
          </a:prstGeom>
        </p:spPr>
        <p:txBody>
          <a:bodyPr wrap="square">
            <a:spAutoFit/>
          </a:bodyPr>
          <a:lstStyle/>
          <a:p>
            <a:pPr marL="12065">
              <a:lnSpc>
                <a:spcPct val="150000"/>
              </a:lnSpc>
              <a:buSzPct val="112500"/>
              <a:tabLst>
                <a:tab pos="229235" algn="l"/>
              </a:tabLst>
            </a:pPr>
            <a:r>
              <a:rPr lang="en-IN" sz="2800" b="1" spc="-5" dirty="0" smtClean="0">
                <a:latin typeface="Cambria" pitchFamily="18" charset="0"/>
                <a:ea typeface="Cambria" pitchFamily="18" charset="0"/>
                <a:cs typeface="Georgia"/>
              </a:rPr>
              <a:t>       (</a:t>
            </a:r>
            <a:r>
              <a:rPr lang="en-IN" sz="2800" b="1" spc="-5" dirty="0">
                <a:latin typeface="Cambria" pitchFamily="18" charset="0"/>
                <a:ea typeface="Cambria" pitchFamily="18" charset="0"/>
                <a:cs typeface="Georgia"/>
              </a:rPr>
              <a:t>0 &lt; x &lt;</a:t>
            </a:r>
            <a:r>
              <a:rPr lang="en-IN" sz="2800" b="1" spc="295" dirty="0">
                <a:latin typeface="Cambria" pitchFamily="18" charset="0"/>
                <a:ea typeface="Cambria" pitchFamily="18" charset="0"/>
                <a:cs typeface="Georgia"/>
              </a:rPr>
              <a:t> </a:t>
            </a:r>
            <a:r>
              <a:rPr lang="en-IN" sz="2800" b="1" spc="-10" dirty="0">
                <a:latin typeface="Cambria" pitchFamily="18" charset="0"/>
                <a:ea typeface="Cambria" pitchFamily="18" charset="0"/>
                <a:cs typeface="Georgia"/>
              </a:rPr>
              <a:t>l)</a:t>
            </a:r>
            <a:endParaRPr lang="en-IN" sz="2800" b="1" dirty="0">
              <a:latin typeface="Cambria" pitchFamily="18" charset="0"/>
              <a:ea typeface="Cambria" pitchFamily="18" charset="0"/>
              <a:cs typeface="Georgia"/>
            </a:endParaRPr>
          </a:p>
        </p:txBody>
      </p:sp>
    </p:spTree>
    <p:extLst>
      <p:ext uri="{BB962C8B-B14F-4D97-AF65-F5344CB8AC3E}">
        <p14:creationId xmlns:p14="http://schemas.microsoft.com/office/powerpoint/2010/main" val="78109183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1295400" y="3429000"/>
            <a:ext cx="5105400" cy="838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Slide Number Placeholder 1"/>
          <p:cNvSpPr>
            <a:spLocks noGrp="1"/>
          </p:cNvSpPr>
          <p:nvPr>
            <p:ph type="sldNum" sz="quarter" idx="12"/>
          </p:nvPr>
        </p:nvSpPr>
        <p:spPr/>
        <p:txBody>
          <a:bodyPr/>
          <a:lstStyle/>
          <a:p>
            <a:fld id="{4EFA9757-0C61-4E30-8D0F-4A55F9F3566F}" type="slidenum">
              <a:rPr lang="en-US" smtClean="0"/>
              <a:pPr/>
              <a:t>38</a:t>
            </a:fld>
            <a:endParaRPr lang="en-US"/>
          </a:p>
        </p:txBody>
      </p:sp>
      <p:sp>
        <p:nvSpPr>
          <p:cNvPr id="5" name="Rectangle 4"/>
          <p:cNvSpPr/>
          <p:nvPr/>
        </p:nvSpPr>
        <p:spPr>
          <a:xfrm>
            <a:off x="2971801" y="1074521"/>
            <a:ext cx="3428999" cy="838200"/>
          </a:xfrm>
          <a:prstGeom prst="rect">
            <a:avLst/>
          </a:prstGeom>
          <a:noFill/>
          <a:ln w="19050">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defTabSz="444500"/>
            <a:r>
              <a:rPr lang="en-IN" dirty="0" smtClean="0">
                <a:latin typeface="Cambria" pitchFamily="18" charset="0"/>
                <a:ea typeface="Cambria" pitchFamily="18" charset="0"/>
              </a:rPr>
              <a:t>   </a:t>
            </a:r>
            <a:r>
              <a:rPr lang="en-IN" dirty="0" smtClean="0">
                <a:solidFill>
                  <a:schemeClr val="bg1"/>
                </a:solidFill>
                <a:latin typeface="Cambria" pitchFamily="18" charset="0"/>
                <a:ea typeface="Cambria" pitchFamily="18" charset="0"/>
              </a:rPr>
              <a:t>E</a:t>
            </a:r>
            <a:endParaRPr lang="en-IN" dirty="0">
              <a:solidFill>
                <a:schemeClr val="bg1"/>
              </a:solidFill>
            </a:endParaRPr>
          </a:p>
        </p:txBody>
      </p:sp>
      <mc:AlternateContent xmlns:mc="http://schemas.openxmlformats.org/markup-compatibility/2006" xmlns:a14="http://schemas.microsoft.com/office/drawing/2010/main">
        <mc:Choice Requires="a14">
          <p:sp>
            <p:nvSpPr>
              <p:cNvPr id="4" name="Rectangle 3"/>
              <p:cNvSpPr/>
              <p:nvPr/>
            </p:nvSpPr>
            <p:spPr>
              <a:xfrm>
                <a:off x="385550" y="2665928"/>
                <a:ext cx="8243248" cy="3459922"/>
              </a:xfrm>
              <a:prstGeom prst="rect">
                <a:avLst/>
              </a:prstGeom>
              <a:ln w="19050"/>
            </p:spPr>
            <p:style>
              <a:lnRef idx="2">
                <a:schemeClr val="accent4"/>
              </a:lnRef>
              <a:fillRef idx="1">
                <a:schemeClr val="lt1"/>
              </a:fillRef>
              <a:effectRef idx="0">
                <a:schemeClr val="accent4"/>
              </a:effectRef>
              <a:fontRef idx="minor">
                <a:schemeClr val="dk1"/>
              </a:fontRef>
            </p:style>
            <p:txBody>
              <a:bodyPr wrap="square">
                <a:spAutoFit/>
              </a:bodyPr>
              <a:lstStyle/>
              <a:p>
                <a:r>
                  <a:rPr lang="en-IN" dirty="0" smtClean="0">
                    <a:solidFill>
                      <a:schemeClr val="bg1"/>
                    </a:solidFill>
                    <a:latin typeface="Georgia" pitchFamily="18" charset="0"/>
                  </a:rPr>
                  <a:t>So </a:t>
                </a:r>
                <a:r>
                  <a:rPr lang="en-IN" dirty="0">
                    <a:solidFill>
                      <a:schemeClr val="bg1"/>
                    </a:solidFill>
                    <a:latin typeface="Georgia" pitchFamily="18" charset="0"/>
                  </a:rPr>
                  <a:t>energy difference between the two successive energy levels will </a:t>
                </a:r>
                <a:r>
                  <a:rPr lang="en-IN" dirty="0" smtClean="0">
                    <a:solidFill>
                      <a:schemeClr val="bg1"/>
                    </a:solidFill>
                    <a:latin typeface="Georgia" pitchFamily="18" charset="0"/>
                  </a:rPr>
                  <a:t>be</a:t>
                </a:r>
              </a:p>
              <a:p>
                <a:r>
                  <a:rPr lang="en-IN" dirty="0" smtClean="0">
                    <a:solidFill>
                      <a:schemeClr val="bg1"/>
                    </a:solidFill>
                    <a:latin typeface="Georgia" pitchFamily="18" charset="0"/>
                  </a:rPr>
                  <a:t> </a:t>
                </a:r>
                <a:endParaRPr lang="en-IN" dirty="0">
                  <a:solidFill>
                    <a:schemeClr val="bg1"/>
                  </a:solidFill>
                  <a:latin typeface="Georgia" pitchFamily="18" charset="0"/>
                </a:endParaRPr>
              </a:p>
              <a:p>
                <a:pPr>
                  <a:lnSpc>
                    <a:spcPct val="150000"/>
                  </a:lnSpc>
                </a:pPr>
                <a:r>
                  <a:rPr lang="en-IN" dirty="0">
                    <a:solidFill>
                      <a:schemeClr val="bg1"/>
                    </a:solidFill>
                  </a:rPr>
                  <a:t> 	</a:t>
                </a:r>
                <a14:m>
                  <m:oMath xmlns:m="http://schemas.openxmlformats.org/officeDocument/2006/math">
                    <m:r>
                      <a:rPr lang="en-IN" sz="2000" i="1">
                        <a:solidFill>
                          <a:schemeClr val="bg1"/>
                        </a:solidFill>
                        <a:latin typeface="Cambria Math"/>
                      </a:rPr>
                      <m:t>∆</m:t>
                    </m:r>
                  </m:oMath>
                </a14:m>
                <a:r>
                  <a:rPr lang="en-IN" sz="2000" dirty="0">
                    <a:solidFill>
                      <a:schemeClr val="bg1"/>
                    </a:solidFill>
                    <a:latin typeface="Georgia" pitchFamily="18" charset="0"/>
                  </a:rPr>
                  <a:t>E = E</a:t>
                </a:r>
                <a:r>
                  <a:rPr lang="en-IN" sz="2000" baseline="-25000" dirty="0">
                    <a:solidFill>
                      <a:schemeClr val="bg1"/>
                    </a:solidFill>
                    <a:latin typeface="Georgia" pitchFamily="18" charset="0"/>
                  </a:rPr>
                  <a:t>n+1</a:t>
                </a:r>
                <a:r>
                  <a:rPr lang="en-IN" sz="2000" dirty="0">
                    <a:solidFill>
                      <a:schemeClr val="bg1"/>
                    </a:solidFill>
                    <a:latin typeface="Georgia" pitchFamily="18" charset="0"/>
                  </a:rPr>
                  <a:t> - E</a:t>
                </a:r>
                <a:r>
                  <a:rPr lang="en-IN" sz="2000" baseline="-25000" dirty="0">
                    <a:solidFill>
                      <a:schemeClr val="bg1"/>
                    </a:solidFill>
                    <a:latin typeface="Georgia" pitchFamily="18" charset="0"/>
                  </a:rPr>
                  <a:t>n</a:t>
                </a:r>
                <a:endParaRPr lang="en-IN" sz="2000" dirty="0">
                  <a:solidFill>
                    <a:schemeClr val="bg1"/>
                  </a:solidFill>
                  <a:latin typeface="Georgia" pitchFamily="18" charset="0"/>
                </a:endParaRPr>
              </a:p>
              <a:p>
                <a:pPr>
                  <a:lnSpc>
                    <a:spcPct val="150000"/>
                  </a:lnSpc>
                </a:pPr>
                <a:r>
                  <a:rPr lang="en-IN" sz="2000" dirty="0">
                    <a:solidFill>
                      <a:schemeClr val="bg1"/>
                    </a:solidFill>
                    <a:latin typeface="Georgia" pitchFamily="18" charset="0"/>
                  </a:rPr>
                  <a:t> 	</a:t>
                </a:r>
                <a14:m>
                  <m:oMath xmlns:m="http://schemas.openxmlformats.org/officeDocument/2006/math">
                    <m:r>
                      <a:rPr lang="en-IN" sz="2000" i="1">
                        <a:solidFill>
                          <a:schemeClr val="bg1"/>
                        </a:solidFill>
                        <a:latin typeface="Cambria Math"/>
                      </a:rPr>
                      <m:t>∆</m:t>
                    </m:r>
                  </m:oMath>
                </a14:m>
                <a:r>
                  <a:rPr lang="en-IN" sz="2000" dirty="0">
                    <a:solidFill>
                      <a:schemeClr val="bg1"/>
                    </a:solidFill>
                    <a:latin typeface="Georgia" pitchFamily="18" charset="0"/>
                  </a:rPr>
                  <a:t>E = </a:t>
                </a:r>
                <a14:m>
                  <m:oMath xmlns:m="http://schemas.openxmlformats.org/officeDocument/2006/math">
                    <m:f>
                      <m:fPr>
                        <m:ctrlPr>
                          <a:rPr lang="en-IN" sz="2000" i="1">
                            <a:solidFill>
                              <a:schemeClr val="bg1"/>
                            </a:solidFill>
                            <a:latin typeface="Cambria Math"/>
                          </a:rPr>
                        </m:ctrlPr>
                      </m:fPr>
                      <m:num>
                        <m:sSup>
                          <m:sSupPr>
                            <m:ctrlPr>
                              <a:rPr lang="en-IN" sz="2000" i="1">
                                <a:solidFill>
                                  <a:schemeClr val="bg1"/>
                                </a:solidFill>
                                <a:latin typeface="Cambria Math"/>
                              </a:rPr>
                            </m:ctrlPr>
                          </m:sSupPr>
                          <m:e>
                            <m:r>
                              <a:rPr lang="en-IN" sz="2000" i="1">
                                <a:solidFill>
                                  <a:schemeClr val="bg1"/>
                                </a:solidFill>
                                <a:latin typeface="Cambria Math"/>
                              </a:rPr>
                              <m:t>(</m:t>
                            </m:r>
                            <m:r>
                              <a:rPr lang="en-IN" sz="2000" i="1">
                                <a:solidFill>
                                  <a:schemeClr val="bg1"/>
                                </a:solidFill>
                                <a:latin typeface="Cambria Math"/>
                              </a:rPr>
                              <m:t>𝑛</m:t>
                            </m:r>
                            <m:r>
                              <a:rPr lang="en-IN" sz="2000" i="1">
                                <a:solidFill>
                                  <a:schemeClr val="bg1"/>
                                </a:solidFill>
                                <a:latin typeface="Cambria Math"/>
                              </a:rPr>
                              <m:t>+1)</m:t>
                            </m:r>
                          </m:e>
                          <m:sup>
                            <m:r>
                              <a:rPr lang="en-IN" sz="2000" i="1">
                                <a:solidFill>
                                  <a:schemeClr val="bg1"/>
                                </a:solidFill>
                                <a:latin typeface="Cambria Math"/>
                              </a:rPr>
                              <m:t>2</m:t>
                            </m:r>
                          </m:sup>
                        </m:sSup>
                        <m:sSup>
                          <m:sSupPr>
                            <m:ctrlPr>
                              <a:rPr lang="en-IN" sz="2000" i="1">
                                <a:solidFill>
                                  <a:schemeClr val="bg1"/>
                                </a:solidFill>
                                <a:latin typeface="Cambria Math"/>
                              </a:rPr>
                            </m:ctrlPr>
                          </m:sSupPr>
                          <m:e>
                            <m:r>
                              <a:rPr lang="en-IN" sz="2000" i="1">
                                <a:solidFill>
                                  <a:schemeClr val="bg1"/>
                                </a:solidFill>
                                <a:latin typeface="Cambria Math"/>
                              </a:rPr>
                              <m:t>h</m:t>
                            </m:r>
                          </m:e>
                          <m:sup>
                            <m:r>
                              <a:rPr lang="en-IN" sz="2000" i="1">
                                <a:solidFill>
                                  <a:schemeClr val="bg1"/>
                                </a:solidFill>
                                <a:latin typeface="Cambria Math"/>
                              </a:rPr>
                              <m:t>2</m:t>
                            </m:r>
                          </m:sup>
                        </m:sSup>
                      </m:num>
                      <m:den>
                        <m:sSup>
                          <m:sSupPr>
                            <m:ctrlPr>
                              <a:rPr lang="en-IN" sz="2000" i="1">
                                <a:solidFill>
                                  <a:schemeClr val="bg1"/>
                                </a:solidFill>
                                <a:latin typeface="Cambria Math"/>
                              </a:rPr>
                            </m:ctrlPr>
                          </m:sSupPr>
                          <m:e>
                            <m:r>
                              <a:rPr lang="en-IN" sz="2000" i="1">
                                <a:solidFill>
                                  <a:schemeClr val="bg1"/>
                                </a:solidFill>
                                <a:latin typeface="Cambria Math"/>
                              </a:rPr>
                              <m:t>8</m:t>
                            </m:r>
                            <m:r>
                              <a:rPr lang="en-IN" sz="2000" i="1">
                                <a:solidFill>
                                  <a:schemeClr val="bg1"/>
                                </a:solidFill>
                                <a:latin typeface="Cambria Math"/>
                              </a:rPr>
                              <m:t>𝑚</m:t>
                            </m:r>
                            <m:r>
                              <a:rPr lang="en-IN" sz="2000" i="1">
                                <a:solidFill>
                                  <a:schemeClr val="bg1"/>
                                </a:solidFill>
                                <a:latin typeface="Cambria Math"/>
                              </a:rPr>
                              <m:t>𝓁</m:t>
                            </m:r>
                          </m:e>
                          <m:sup>
                            <m:r>
                              <a:rPr lang="en-IN" sz="2000" i="1">
                                <a:solidFill>
                                  <a:schemeClr val="bg1"/>
                                </a:solidFill>
                                <a:latin typeface="Cambria Math"/>
                              </a:rPr>
                              <m:t>2</m:t>
                            </m:r>
                          </m:sup>
                        </m:sSup>
                      </m:den>
                    </m:f>
                  </m:oMath>
                </a14:m>
                <a:r>
                  <a:rPr lang="en-IN" sz="2000" dirty="0">
                    <a:solidFill>
                      <a:schemeClr val="bg1"/>
                    </a:solidFill>
                    <a:latin typeface="Georgia" pitchFamily="18" charset="0"/>
                  </a:rPr>
                  <a:t> - </a:t>
                </a:r>
                <a14:m>
                  <m:oMath xmlns:m="http://schemas.openxmlformats.org/officeDocument/2006/math">
                    <m:f>
                      <m:fPr>
                        <m:ctrlPr>
                          <a:rPr lang="en-IN" sz="2000" i="1">
                            <a:solidFill>
                              <a:schemeClr val="bg1"/>
                            </a:solidFill>
                            <a:latin typeface="Cambria Math"/>
                          </a:rPr>
                        </m:ctrlPr>
                      </m:fPr>
                      <m:num>
                        <m:sSup>
                          <m:sSupPr>
                            <m:ctrlPr>
                              <a:rPr lang="en-IN" sz="2000" i="1">
                                <a:solidFill>
                                  <a:schemeClr val="bg1"/>
                                </a:solidFill>
                                <a:latin typeface="Cambria Math"/>
                              </a:rPr>
                            </m:ctrlPr>
                          </m:sSupPr>
                          <m:e>
                            <m:r>
                              <a:rPr lang="en-IN" sz="2000" i="1">
                                <a:solidFill>
                                  <a:schemeClr val="bg1"/>
                                </a:solidFill>
                                <a:latin typeface="Cambria Math"/>
                              </a:rPr>
                              <m:t>𝑛</m:t>
                            </m:r>
                          </m:e>
                          <m:sup>
                            <m:r>
                              <a:rPr lang="en-IN" sz="2000" i="1">
                                <a:solidFill>
                                  <a:schemeClr val="bg1"/>
                                </a:solidFill>
                                <a:latin typeface="Cambria Math"/>
                              </a:rPr>
                              <m:t>2</m:t>
                            </m:r>
                          </m:sup>
                        </m:sSup>
                        <m:sSup>
                          <m:sSupPr>
                            <m:ctrlPr>
                              <a:rPr lang="en-IN" sz="2000" i="1">
                                <a:solidFill>
                                  <a:schemeClr val="bg1"/>
                                </a:solidFill>
                                <a:latin typeface="Cambria Math"/>
                              </a:rPr>
                            </m:ctrlPr>
                          </m:sSupPr>
                          <m:e>
                            <m:r>
                              <a:rPr lang="en-IN" sz="2000" i="1">
                                <a:solidFill>
                                  <a:schemeClr val="bg1"/>
                                </a:solidFill>
                                <a:latin typeface="Cambria Math"/>
                              </a:rPr>
                              <m:t>h</m:t>
                            </m:r>
                          </m:e>
                          <m:sup>
                            <m:r>
                              <a:rPr lang="en-IN" sz="2000" i="1">
                                <a:solidFill>
                                  <a:schemeClr val="bg1"/>
                                </a:solidFill>
                                <a:latin typeface="Cambria Math"/>
                              </a:rPr>
                              <m:t>2</m:t>
                            </m:r>
                          </m:sup>
                        </m:sSup>
                      </m:num>
                      <m:den>
                        <m:sSup>
                          <m:sSupPr>
                            <m:ctrlPr>
                              <a:rPr lang="en-IN" sz="2000" i="1">
                                <a:solidFill>
                                  <a:schemeClr val="bg1"/>
                                </a:solidFill>
                                <a:latin typeface="Cambria Math"/>
                              </a:rPr>
                            </m:ctrlPr>
                          </m:sSupPr>
                          <m:e>
                            <m:r>
                              <a:rPr lang="en-IN" sz="2000" i="1">
                                <a:solidFill>
                                  <a:schemeClr val="bg1"/>
                                </a:solidFill>
                                <a:latin typeface="Cambria Math"/>
                              </a:rPr>
                              <m:t>8</m:t>
                            </m:r>
                            <m:r>
                              <a:rPr lang="en-IN" sz="2000" i="1">
                                <a:solidFill>
                                  <a:schemeClr val="bg1"/>
                                </a:solidFill>
                                <a:latin typeface="Cambria Math"/>
                              </a:rPr>
                              <m:t>𝑚</m:t>
                            </m:r>
                            <m:r>
                              <a:rPr lang="en-IN" sz="2000" i="1">
                                <a:solidFill>
                                  <a:schemeClr val="bg1"/>
                                </a:solidFill>
                                <a:latin typeface="Cambria Math"/>
                              </a:rPr>
                              <m:t>𝓁</m:t>
                            </m:r>
                          </m:e>
                          <m:sup>
                            <m:r>
                              <a:rPr lang="en-IN" sz="2000" i="1">
                                <a:solidFill>
                                  <a:schemeClr val="bg1"/>
                                </a:solidFill>
                                <a:latin typeface="Cambria Math"/>
                              </a:rPr>
                              <m:t>2</m:t>
                            </m:r>
                          </m:sup>
                        </m:sSup>
                      </m:den>
                    </m:f>
                  </m:oMath>
                </a14:m>
                <a:r>
                  <a:rPr lang="en-IN" sz="2000" dirty="0">
                    <a:solidFill>
                      <a:schemeClr val="bg1"/>
                    </a:solidFill>
                    <a:latin typeface="Georgia" pitchFamily="18" charset="0"/>
                  </a:rPr>
                  <a:t> =  </a:t>
                </a:r>
                <a14:m>
                  <m:oMath xmlns:m="http://schemas.openxmlformats.org/officeDocument/2006/math">
                    <m:f>
                      <m:fPr>
                        <m:ctrlPr>
                          <a:rPr lang="en-IN" sz="2000" i="1">
                            <a:solidFill>
                              <a:schemeClr val="bg1"/>
                            </a:solidFill>
                            <a:latin typeface="Cambria Math"/>
                          </a:rPr>
                        </m:ctrlPr>
                      </m:fPr>
                      <m:num>
                        <m:r>
                          <a:rPr lang="en-IN" sz="2000" i="1">
                            <a:solidFill>
                              <a:schemeClr val="bg1"/>
                            </a:solidFill>
                            <a:latin typeface="Cambria Math"/>
                          </a:rPr>
                          <m:t>[(</m:t>
                        </m:r>
                        <m:r>
                          <a:rPr lang="en-IN" sz="2000" i="1">
                            <a:solidFill>
                              <a:schemeClr val="bg1"/>
                            </a:solidFill>
                            <a:latin typeface="Cambria Math"/>
                          </a:rPr>
                          <m:t>𝑛</m:t>
                        </m:r>
                        <m:r>
                          <a:rPr lang="en-IN" sz="2000" i="1">
                            <a:solidFill>
                              <a:schemeClr val="bg1"/>
                            </a:solidFill>
                            <a:latin typeface="Cambria Math"/>
                          </a:rPr>
                          <m:t>+</m:t>
                        </m:r>
                        <m:sSup>
                          <m:sSupPr>
                            <m:ctrlPr>
                              <a:rPr lang="en-IN" sz="2000" i="1">
                                <a:solidFill>
                                  <a:schemeClr val="bg1"/>
                                </a:solidFill>
                                <a:latin typeface="Cambria Math"/>
                              </a:rPr>
                            </m:ctrlPr>
                          </m:sSupPr>
                          <m:e>
                            <m:r>
                              <a:rPr lang="en-IN" sz="2000" i="1">
                                <a:solidFill>
                                  <a:schemeClr val="bg1"/>
                                </a:solidFill>
                                <a:latin typeface="Cambria Math"/>
                              </a:rPr>
                              <m:t>1)</m:t>
                            </m:r>
                          </m:e>
                          <m:sup>
                            <m:r>
                              <a:rPr lang="en-IN" sz="2000" i="1">
                                <a:solidFill>
                                  <a:schemeClr val="bg1"/>
                                </a:solidFill>
                                <a:latin typeface="Cambria Math"/>
                              </a:rPr>
                              <m:t>2</m:t>
                            </m:r>
                          </m:sup>
                        </m:sSup>
                        <m:r>
                          <a:rPr lang="en-IN" sz="2000" i="1">
                            <a:solidFill>
                              <a:schemeClr val="bg1"/>
                            </a:solidFill>
                            <a:latin typeface="Cambria Math"/>
                          </a:rPr>
                          <m:t>−</m:t>
                        </m:r>
                        <m:sSup>
                          <m:sSupPr>
                            <m:ctrlPr>
                              <a:rPr lang="en-IN" sz="2000" i="1">
                                <a:solidFill>
                                  <a:schemeClr val="bg1"/>
                                </a:solidFill>
                                <a:latin typeface="Cambria Math"/>
                              </a:rPr>
                            </m:ctrlPr>
                          </m:sSupPr>
                          <m:e>
                            <m:r>
                              <a:rPr lang="en-IN" sz="2000" i="1">
                                <a:solidFill>
                                  <a:schemeClr val="bg1"/>
                                </a:solidFill>
                                <a:latin typeface="Cambria Math"/>
                              </a:rPr>
                              <m:t>𝑛</m:t>
                            </m:r>
                          </m:e>
                          <m:sup>
                            <m:r>
                              <a:rPr lang="en-IN" sz="2000" i="1">
                                <a:solidFill>
                                  <a:schemeClr val="bg1"/>
                                </a:solidFill>
                                <a:latin typeface="Cambria Math"/>
                              </a:rPr>
                              <m:t>2</m:t>
                            </m:r>
                          </m:sup>
                        </m:sSup>
                        <m:r>
                          <a:rPr lang="en-IN" sz="2000" i="1">
                            <a:solidFill>
                              <a:schemeClr val="bg1"/>
                            </a:solidFill>
                            <a:latin typeface="Cambria Math"/>
                          </a:rPr>
                          <m:t>]</m:t>
                        </m:r>
                        <m:sSup>
                          <m:sSupPr>
                            <m:ctrlPr>
                              <a:rPr lang="en-IN" sz="2000" i="1">
                                <a:solidFill>
                                  <a:schemeClr val="bg1"/>
                                </a:solidFill>
                                <a:latin typeface="Cambria Math"/>
                              </a:rPr>
                            </m:ctrlPr>
                          </m:sSupPr>
                          <m:e>
                            <m:r>
                              <a:rPr lang="en-IN" sz="2000" i="1">
                                <a:solidFill>
                                  <a:schemeClr val="bg1"/>
                                </a:solidFill>
                                <a:latin typeface="Cambria Math"/>
                              </a:rPr>
                              <m:t>h</m:t>
                            </m:r>
                          </m:e>
                          <m:sup>
                            <m:r>
                              <a:rPr lang="en-IN" sz="2000" i="1">
                                <a:solidFill>
                                  <a:schemeClr val="bg1"/>
                                </a:solidFill>
                                <a:latin typeface="Cambria Math"/>
                              </a:rPr>
                              <m:t>2</m:t>
                            </m:r>
                          </m:sup>
                        </m:sSup>
                      </m:num>
                      <m:den>
                        <m:sSup>
                          <m:sSupPr>
                            <m:ctrlPr>
                              <a:rPr lang="en-IN" sz="2000" i="1">
                                <a:solidFill>
                                  <a:schemeClr val="bg1"/>
                                </a:solidFill>
                                <a:latin typeface="Cambria Math"/>
                              </a:rPr>
                            </m:ctrlPr>
                          </m:sSupPr>
                          <m:e>
                            <m:r>
                              <a:rPr lang="en-IN" sz="2000" i="1">
                                <a:solidFill>
                                  <a:schemeClr val="bg1"/>
                                </a:solidFill>
                                <a:latin typeface="Cambria Math"/>
                              </a:rPr>
                              <m:t>8</m:t>
                            </m:r>
                            <m:r>
                              <a:rPr lang="en-IN" sz="2000" i="1">
                                <a:solidFill>
                                  <a:schemeClr val="bg1"/>
                                </a:solidFill>
                                <a:latin typeface="Cambria Math"/>
                              </a:rPr>
                              <m:t>𝑚</m:t>
                            </m:r>
                            <m:r>
                              <a:rPr lang="en-IN" sz="2000" i="1">
                                <a:solidFill>
                                  <a:schemeClr val="bg1"/>
                                </a:solidFill>
                                <a:latin typeface="Cambria Math"/>
                              </a:rPr>
                              <m:t>𝓁</m:t>
                            </m:r>
                          </m:e>
                          <m:sup>
                            <m:r>
                              <a:rPr lang="en-IN" sz="2000" i="1">
                                <a:solidFill>
                                  <a:schemeClr val="bg1"/>
                                </a:solidFill>
                                <a:latin typeface="Cambria Math"/>
                              </a:rPr>
                              <m:t>2</m:t>
                            </m:r>
                          </m:sup>
                        </m:sSup>
                      </m:den>
                    </m:f>
                  </m:oMath>
                </a14:m>
                <a:r>
                  <a:rPr lang="en-IN" sz="2000" dirty="0">
                    <a:solidFill>
                      <a:schemeClr val="bg1"/>
                    </a:solidFill>
                    <a:latin typeface="Georgia" pitchFamily="18" charset="0"/>
                  </a:rPr>
                  <a:t> =  </a:t>
                </a:r>
                <a14:m>
                  <m:oMath xmlns:m="http://schemas.openxmlformats.org/officeDocument/2006/math">
                    <m:f>
                      <m:fPr>
                        <m:ctrlPr>
                          <a:rPr lang="en-IN" sz="2800" b="1" i="1">
                            <a:solidFill>
                              <a:schemeClr val="bg1"/>
                            </a:solidFill>
                            <a:latin typeface="Cambria Math"/>
                          </a:rPr>
                        </m:ctrlPr>
                      </m:fPr>
                      <m:num>
                        <m:r>
                          <a:rPr lang="en-IN" sz="2800" b="1" i="1">
                            <a:solidFill>
                              <a:schemeClr val="bg1"/>
                            </a:solidFill>
                            <a:latin typeface="Cambria Math"/>
                          </a:rPr>
                          <m:t>(</m:t>
                        </m:r>
                        <m:r>
                          <a:rPr lang="en-IN" sz="2800" b="1" i="1">
                            <a:solidFill>
                              <a:schemeClr val="bg1"/>
                            </a:solidFill>
                            <a:latin typeface="Cambria Math"/>
                          </a:rPr>
                          <m:t>𝟐</m:t>
                        </m:r>
                        <m:r>
                          <a:rPr lang="en-IN" sz="2800" b="1" i="1">
                            <a:solidFill>
                              <a:schemeClr val="bg1"/>
                            </a:solidFill>
                            <a:latin typeface="Cambria Math"/>
                          </a:rPr>
                          <m:t>𝒏</m:t>
                        </m:r>
                        <m:r>
                          <a:rPr lang="en-IN" sz="2800" b="1" i="1">
                            <a:solidFill>
                              <a:schemeClr val="bg1"/>
                            </a:solidFill>
                            <a:latin typeface="Cambria Math"/>
                          </a:rPr>
                          <m:t>+</m:t>
                        </m:r>
                        <m:r>
                          <a:rPr lang="en-IN" sz="2800" b="1" i="1">
                            <a:solidFill>
                              <a:schemeClr val="bg1"/>
                            </a:solidFill>
                            <a:latin typeface="Cambria Math"/>
                          </a:rPr>
                          <m:t>𝟏</m:t>
                        </m:r>
                        <m:r>
                          <a:rPr lang="en-IN" sz="2800" b="1" i="1">
                            <a:solidFill>
                              <a:schemeClr val="bg1"/>
                            </a:solidFill>
                            <a:latin typeface="Cambria Math"/>
                          </a:rPr>
                          <m:t>)</m:t>
                        </m:r>
                        <m:sSup>
                          <m:sSupPr>
                            <m:ctrlPr>
                              <a:rPr lang="en-IN" sz="2800" b="1" i="1">
                                <a:solidFill>
                                  <a:schemeClr val="bg1"/>
                                </a:solidFill>
                                <a:latin typeface="Cambria Math"/>
                              </a:rPr>
                            </m:ctrlPr>
                          </m:sSupPr>
                          <m:e>
                            <m:r>
                              <a:rPr lang="en-IN" sz="2800" b="1" i="1">
                                <a:solidFill>
                                  <a:schemeClr val="bg1"/>
                                </a:solidFill>
                                <a:latin typeface="Cambria Math"/>
                              </a:rPr>
                              <m:t>𝒉</m:t>
                            </m:r>
                          </m:e>
                          <m:sup>
                            <m:r>
                              <a:rPr lang="en-IN" sz="2800" b="1" i="1">
                                <a:solidFill>
                                  <a:schemeClr val="bg1"/>
                                </a:solidFill>
                                <a:latin typeface="Cambria Math"/>
                              </a:rPr>
                              <m:t>𝟐</m:t>
                            </m:r>
                          </m:sup>
                        </m:sSup>
                      </m:num>
                      <m:den>
                        <m:sSup>
                          <m:sSupPr>
                            <m:ctrlPr>
                              <a:rPr lang="en-IN" sz="2800" b="1" i="1">
                                <a:solidFill>
                                  <a:schemeClr val="bg1"/>
                                </a:solidFill>
                                <a:latin typeface="Cambria Math"/>
                              </a:rPr>
                            </m:ctrlPr>
                          </m:sSupPr>
                          <m:e>
                            <m:r>
                              <a:rPr lang="en-IN" sz="2800" b="1" i="1">
                                <a:solidFill>
                                  <a:schemeClr val="bg1"/>
                                </a:solidFill>
                                <a:latin typeface="Cambria Math"/>
                              </a:rPr>
                              <m:t>𝟖</m:t>
                            </m:r>
                            <m:r>
                              <a:rPr lang="en-IN" sz="2800" b="1" i="1">
                                <a:solidFill>
                                  <a:schemeClr val="bg1"/>
                                </a:solidFill>
                                <a:latin typeface="Cambria Math"/>
                              </a:rPr>
                              <m:t>𝒎</m:t>
                            </m:r>
                            <m:r>
                              <a:rPr lang="en-IN" sz="2800" b="1" i="1">
                                <a:solidFill>
                                  <a:schemeClr val="bg1"/>
                                </a:solidFill>
                                <a:latin typeface="Cambria Math"/>
                              </a:rPr>
                              <m:t>𝓵</m:t>
                            </m:r>
                          </m:e>
                          <m:sup>
                            <m:r>
                              <a:rPr lang="en-IN" sz="2800" b="1" i="1">
                                <a:solidFill>
                                  <a:schemeClr val="bg1"/>
                                </a:solidFill>
                                <a:latin typeface="Cambria Math"/>
                              </a:rPr>
                              <m:t>𝟐</m:t>
                            </m:r>
                          </m:sup>
                        </m:sSup>
                      </m:den>
                    </m:f>
                  </m:oMath>
                </a14:m>
                <a:endParaRPr lang="en-IN" sz="2800" b="1" dirty="0">
                  <a:solidFill>
                    <a:schemeClr val="bg1"/>
                  </a:solidFill>
                  <a:latin typeface="Georgia" pitchFamily="18" charset="0"/>
                </a:endParaRPr>
              </a:p>
              <a:p>
                <a:endParaRPr lang="en-IN" b="1" dirty="0" smtClean="0">
                  <a:solidFill>
                    <a:schemeClr val="bg1"/>
                  </a:solidFill>
                </a:endParaRPr>
              </a:p>
              <a:p>
                <a:r>
                  <a:rPr lang="en-IN" b="1" dirty="0" smtClean="0">
                    <a:solidFill>
                      <a:schemeClr val="bg1"/>
                    </a:solidFill>
                    <a:latin typeface="Georgia" pitchFamily="18" charset="0"/>
                  </a:rPr>
                  <a:t>Zero-point </a:t>
                </a:r>
                <a:r>
                  <a:rPr lang="en-IN" b="1" dirty="0">
                    <a:solidFill>
                      <a:schemeClr val="bg1"/>
                    </a:solidFill>
                    <a:latin typeface="Georgia" pitchFamily="18" charset="0"/>
                  </a:rPr>
                  <a:t>energy (Ground state energy</a:t>
                </a:r>
                <a:r>
                  <a:rPr lang="en-IN" b="1" dirty="0" smtClean="0">
                    <a:solidFill>
                      <a:schemeClr val="bg1"/>
                    </a:solidFill>
                    <a:latin typeface="Georgia" pitchFamily="18" charset="0"/>
                  </a:rPr>
                  <a:t>):</a:t>
                </a:r>
              </a:p>
              <a:p>
                <a:endParaRPr lang="en-IN" dirty="0">
                  <a:solidFill>
                    <a:schemeClr val="bg1"/>
                  </a:solidFill>
                  <a:latin typeface="Georgia" pitchFamily="18" charset="0"/>
                </a:endParaRPr>
              </a:p>
              <a:p>
                <a:r>
                  <a:rPr lang="en-IN" dirty="0">
                    <a:solidFill>
                      <a:schemeClr val="bg1"/>
                    </a:solidFill>
                    <a:latin typeface="Georgia" pitchFamily="18" charset="0"/>
                  </a:rPr>
                  <a:t> 			</a:t>
                </a:r>
                <a:r>
                  <a:rPr lang="en-IN" sz="2000" b="1" dirty="0">
                    <a:solidFill>
                      <a:schemeClr val="bg1"/>
                    </a:solidFill>
                    <a:latin typeface="Cambria" panose="02040503050406030204" pitchFamily="18" charset="0"/>
                    <a:ea typeface="Cambria" panose="02040503050406030204" pitchFamily="18" charset="0"/>
                  </a:rPr>
                  <a:t>E</a:t>
                </a:r>
                <a:r>
                  <a:rPr lang="en-IN" sz="2000" b="1" baseline="-25000" dirty="0">
                    <a:solidFill>
                      <a:schemeClr val="bg1"/>
                    </a:solidFill>
                    <a:latin typeface="Cambria" panose="02040503050406030204" pitchFamily="18" charset="0"/>
                    <a:ea typeface="Cambria" panose="02040503050406030204" pitchFamily="18" charset="0"/>
                  </a:rPr>
                  <a:t>n=1</a:t>
                </a:r>
                <a:r>
                  <a:rPr lang="en-IN" sz="2000" b="1" dirty="0">
                    <a:solidFill>
                      <a:schemeClr val="bg1"/>
                    </a:solidFill>
                    <a:latin typeface="Cambria" panose="02040503050406030204" pitchFamily="18" charset="0"/>
                    <a:ea typeface="Cambria" panose="02040503050406030204" pitchFamily="18" charset="0"/>
                  </a:rPr>
                  <a:t> = </a:t>
                </a:r>
                <a14:m>
                  <m:oMath xmlns:m="http://schemas.openxmlformats.org/officeDocument/2006/math">
                    <m:f>
                      <m:fPr>
                        <m:ctrlPr>
                          <a:rPr lang="en-IN" sz="2000" b="1" i="1">
                            <a:solidFill>
                              <a:schemeClr val="bg1"/>
                            </a:solidFill>
                            <a:latin typeface="Cambria Math"/>
                          </a:rPr>
                        </m:ctrlPr>
                      </m:fPr>
                      <m:num>
                        <m:sSup>
                          <m:sSupPr>
                            <m:ctrlPr>
                              <a:rPr lang="en-IN" sz="2000" b="1" i="1">
                                <a:solidFill>
                                  <a:schemeClr val="bg1"/>
                                </a:solidFill>
                                <a:latin typeface="Cambria Math"/>
                              </a:rPr>
                            </m:ctrlPr>
                          </m:sSupPr>
                          <m:e>
                            <m:r>
                              <a:rPr lang="en-IN" sz="2000" b="1" i="1">
                                <a:solidFill>
                                  <a:schemeClr val="bg1"/>
                                </a:solidFill>
                                <a:latin typeface="Cambria Math"/>
                              </a:rPr>
                              <m:t>𝒉</m:t>
                            </m:r>
                          </m:e>
                          <m:sup>
                            <m:r>
                              <a:rPr lang="en-IN" sz="2000" b="1" i="1">
                                <a:solidFill>
                                  <a:schemeClr val="bg1"/>
                                </a:solidFill>
                                <a:latin typeface="Cambria Math"/>
                              </a:rPr>
                              <m:t>𝟐</m:t>
                            </m:r>
                          </m:sup>
                        </m:sSup>
                      </m:num>
                      <m:den>
                        <m:sSup>
                          <m:sSupPr>
                            <m:ctrlPr>
                              <a:rPr lang="en-IN" sz="2000" b="1" i="1">
                                <a:solidFill>
                                  <a:schemeClr val="bg1"/>
                                </a:solidFill>
                                <a:latin typeface="Cambria Math"/>
                              </a:rPr>
                            </m:ctrlPr>
                          </m:sSupPr>
                          <m:e>
                            <m:r>
                              <a:rPr lang="en-IN" sz="2000" b="1" i="1">
                                <a:solidFill>
                                  <a:schemeClr val="bg1"/>
                                </a:solidFill>
                                <a:latin typeface="Cambria Math"/>
                              </a:rPr>
                              <m:t>𝟖</m:t>
                            </m:r>
                            <m:r>
                              <a:rPr lang="en-IN" sz="2000" b="1" i="1">
                                <a:solidFill>
                                  <a:schemeClr val="bg1"/>
                                </a:solidFill>
                                <a:latin typeface="Cambria Math"/>
                              </a:rPr>
                              <m:t>𝒎</m:t>
                            </m:r>
                            <m:r>
                              <a:rPr lang="en-IN" sz="2000" b="1" i="1">
                                <a:solidFill>
                                  <a:schemeClr val="bg1"/>
                                </a:solidFill>
                                <a:latin typeface="Cambria Math"/>
                              </a:rPr>
                              <m:t>𝓵</m:t>
                            </m:r>
                          </m:e>
                          <m:sup>
                            <m:r>
                              <a:rPr lang="en-IN" sz="2000" b="1" i="1">
                                <a:solidFill>
                                  <a:schemeClr val="bg1"/>
                                </a:solidFill>
                                <a:latin typeface="Cambria Math"/>
                              </a:rPr>
                              <m:t>𝟐</m:t>
                            </m:r>
                          </m:sup>
                        </m:sSup>
                      </m:den>
                    </m:f>
                  </m:oMath>
                </a14:m>
                <a:endParaRPr lang="en-IN" sz="2000" b="1" dirty="0">
                  <a:solidFill>
                    <a:schemeClr val="bg1"/>
                  </a:solidFill>
                  <a:latin typeface="Cambria" panose="02040503050406030204" pitchFamily="18" charset="0"/>
                  <a:ea typeface="Cambria" panose="020405030504060302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385550" y="2665928"/>
                <a:ext cx="8243248" cy="3459922"/>
              </a:xfrm>
              <a:prstGeom prst="rect">
                <a:avLst/>
              </a:prstGeom>
              <a:blipFill rotWithShape="1">
                <a:blip r:embed="rId2"/>
                <a:stretch>
                  <a:fillRect l="-517" t="-701"/>
                </a:stretch>
              </a:blipFill>
              <a:ln w="19050"/>
            </p:spPr>
            <p:txBody>
              <a:bodyPr/>
              <a:lstStyle/>
              <a:p>
                <a:r>
                  <a:rPr lang="en-US">
                    <a:noFill/>
                  </a:rPr>
                  <a:t> </a:t>
                </a:r>
              </a:p>
            </p:txBody>
          </p:sp>
        </mc:Fallback>
      </mc:AlternateContent>
      <p:sp>
        <p:nvSpPr>
          <p:cNvPr id="6" name="Rectangle 5"/>
          <p:cNvSpPr/>
          <p:nvPr/>
        </p:nvSpPr>
        <p:spPr>
          <a:xfrm>
            <a:off x="407159" y="290256"/>
            <a:ext cx="4623382" cy="369332"/>
          </a:xfrm>
          <a:prstGeom prst="rect">
            <a:avLst/>
          </a:prstGeom>
        </p:spPr>
        <p:txBody>
          <a:bodyPr wrap="none">
            <a:spAutoFit/>
          </a:bodyPr>
          <a:lstStyle/>
          <a:p>
            <a:r>
              <a:rPr lang="en-IN" dirty="0">
                <a:solidFill>
                  <a:schemeClr val="bg1"/>
                </a:solidFill>
                <a:latin typeface="Georgia" pitchFamily="18" charset="0"/>
              </a:rPr>
              <a:t>Energy of a particle in 1-D box is quantized.</a:t>
            </a:r>
          </a:p>
        </p:txBody>
      </p:sp>
      <mc:AlternateContent xmlns:mc="http://schemas.openxmlformats.org/markup-compatibility/2006" xmlns:a14="http://schemas.microsoft.com/office/drawing/2010/main">
        <mc:Choice Requires="a14">
          <p:sp>
            <p:nvSpPr>
              <p:cNvPr id="9" name="Rectangle 8"/>
              <p:cNvSpPr/>
              <p:nvPr/>
            </p:nvSpPr>
            <p:spPr>
              <a:xfrm>
                <a:off x="3326739" y="1074521"/>
                <a:ext cx="1289777" cy="681020"/>
              </a:xfrm>
              <a:prstGeom prst="rect">
                <a:avLst/>
              </a:prstGeom>
            </p:spPr>
            <p:txBody>
              <a:bodyPr wrap="none">
                <a:spAutoFit/>
              </a:bodyPr>
              <a:lstStyle/>
              <a:p>
                <a:r>
                  <a:rPr lang="en-IN" sz="2400" b="1" dirty="0" smtClean="0">
                    <a:solidFill>
                      <a:schemeClr val="bg1"/>
                    </a:solidFill>
                  </a:rPr>
                  <a:t>= </a:t>
                </a:r>
                <a14:m>
                  <m:oMath xmlns:m="http://schemas.openxmlformats.org/officeDocument/2006/math">
                    <m:f>
                      <m:fPr>
                        <m:ctrlPr>
                          <a:rPr lang="en-IN" sz="2400" b="1" i="1">
                            <a:solidFill>
                              <a:schemeClr val="bg1"/>
                            </a:solidFill>
                            <a:latin typeface="Cambria Math"/>
                          </a:rPr>
                        </m:ctrlPr>
                      </m:fPr>
                      <m:num>
                        <m:sSup>
                          <m:sSupPr>
                            <m:ctrlPr>
                              <a:rPr lang="en-IN" sz="2400" b="1" i="1">
                                <a:solidFill>
                                  <a:schemeClr val="bg1"/>
                                </a:solidFill>
                                <a:latin typeface="Cambria Math"/>
                              </a:rPr>
                            </m:ctrlPr>
                          </m:sSupPr>
                          <m:e>
                            <m:r>
                              <a:rPr lang="en-IN" sz="2400" b="1" i="1">
                                <a:solidFill>
                                  <a:schemeClr val="bg1"/>
                                </a:solidFill>
                                <a:latin typeface="Cambria Math"/>
                              </a:rPr>
                              <m:t>𝒏</m:t>
                            </m:r>
                          </m:e>
                          <m:sup>
                            <m:r>
                              <a:rPr lang="en-IN" sz="2400" b="1" i="1">
                                <a:solidFill>
                                  <a:schemeClr val="bg1"/>
                                </a:solidFill>
                                <a:latin typeface="Cambria Math"/>
                              </a:rPr>
                              <m:t>𝟐</m:t>
                            </m:r>
                          </m:sup>
                        </m:sSup>
                        <m:sSup>
                          <m:sSupPr>
                            <m:ctrlPr>
                              <a:rPr lang="en-IN" sz="2400" b="1" i="1">
                                <a:solidFill>
                                  <a:schemeClr val="bg1"/>
                                </a:solidFill>
                                <a:latin typeface="Cambria Math"/>
                              </a:rPr>
                            </m:ctrlPr>
                          </m:sSupPr>
                          <m:e>
                            <m:sSup>
                              <m:sSupPr>
                                <m:ctrlPr>
                                  <a:rPr lang="en-IN" sz="2400" b="1" i="1" smtClean="0">
                                    <a:solidFill>
                                      <a:schemeClr val="bg1"/>
                                    </a:solidFill>
                                    <a:latin typeface="Cambria Math"/>
                                  </a:rPr>
                                </m:ctrlPr>
                              </m:sSupPr>
                              <m:e>
                                <m:r>
                                  <a:rPr lang="en-IN" sz="2400" b="1" i="1" smtClean="0">
                                    <a:solidFill>
                                      <a:schemeClr val="bg1"/>
                                    </a:solidFill>
                                    <a:latin typeface="Cambria Math"/>
                                    <a:ea typeface="Cambria Math"/>
                                  </a:rPr>
                                  <m:t>𝝅</m:t>
                                </m:r>
                              </m:e>
                              <m:sup>
                                <m:r>
                                  <a:rPr lang="en-IN" sz="2400" b="1" i="1" smtClean="0">
                                    <a:solidFill>
                                      <a:schemeClr val="bg1"/>
                                    </a:solidFill>
                                    <a:latin typeface="Cambria Math"/>
                                  </a:rPr>
                                  <m:t>𝟐</m:t>
                                </m:r>
                              </m:sup>
                            </m:sSup>
                            <m:r>
                              <a:rPr lang="en-IN" sz="2400" b="1" i="1" smtClean="0">
                                <a:solidFill>
                                  <a:schemeClr val="bg1"/>
                                </a:solidFill>
                                <a:latin typeface="Cambria Math"/>
                                <a:ea typeface="Cambria Math"/>
                              </a:rPr>
                              <m:t>ℏ</m:t>
                            </m:r>
                          </m:e>
                          <m:sup>
                            <m:r>
                              <a:rPr lang="en-IN" sz="2400" b="1" i="1">
                                <a:solidFill>
                                  <a:schemeClr val="bg1"/>
                                </a:solidFill>
                                <a:latin typeface="Cambria Math"/>
                              </a:rPr>
                              <m:t>𝟐</m:t>
                            </m:r>
                          </m:sup>
                        </m:sSup>
                        <m:r>
                          <a:rPr lang="en-IN" sz="2400" b="1" i="1" smtClean="0">
                            <a:solidFill>
                              <a:schemeClr val="bg1"/>
                            </a:solidFill>
                            <a:latin typeface="Cambria Math" panose="02040503050406030204" pitchFamily="18" charset="0"/>
                          </a:rPr>
                          <m:t> </m:t>
                        </m:r>
                      </m:num>
                      <m:den>
                        <m:sSup>
                          <m:sSupPr>
                            <m:ctrlPr>
                              <a:rPr lang="en-IN" sz="2400" b="1" i="1">
                                <a:solidFill>
                                  <a:schemeClr val="bg1"/>
                                </a:solidFill>
                                <a:latin typeface="Cambria Math"/>
                              </a:rPr>
                            </m:ctrlPr>
                          </m:sSupPr>
                          <m:e>
                            <m:r>
                              <a:rPr lang="en-IN" sz="2400" b="1" i="1" smtClean="0">
                                <a:solidFill>
                                  <a:schemeClr val="bg1"/>
                                </a:solidFill>
                                <a:latin typeface="Cambria Math"/>
                              </a:rPr>
                              <m:t>𝟐</m:t>
                            </m:r>
                            <m:r>
                              <a:rPr lang="en-IN" sz="2400" b="1" i="1">
                                <a:solidFill>
                                  <a:schemeClr val="bg1"/>
                                </a:solidFill>
                                <a:latin typeface="Cambria Math"/>
                              </a:rPr>
                              <m:t>𝒎</m:t>
                            </m:r>
                            <m:r>
                              <a:rPr lang="en-IN" sz="2400" b="1" i="1">
                                <a:solidFill>
                                  <a:schemeClr val="bg1"/>
                                </a:solidFill>
                                <a:latin typeface="Cambria Math"/>
                              </a:rPr>
                              <m:t>𝓵</m:t>
                            </m:r>
                          </m:e>
                          <m:sup>
                            <m:r>
                              <a:rPr lang="en-IN" sz="2400" b="1" i="1">
                                <a:solidFill>
                                  <a:schemeClr val="bg1"/>
                                </a:solidFill>
                                <a:latin typeface="Cambria Math"/>
                              </a:rPr>
                              <m:t>𝟐</m:t>
                            </m:r>
                          </m:sup>
                        </m:sSup>
                      </m:den>
                    </m:f>
                  </m:oMath>
                </a14:m>
                <a:endParaRPr lang="en-IN" sz="2400" b="1" dirty="0">
                  <a:solidFill>
                    <a:schemeClr val="bg1"/>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3326739" y="1074521"/>
                <a:ext cx="1289777" cy="681020"/>
              </a:xfrm>
              <a:prstGeom prst="rect">
                <a:avLst/>
              </a:prstGeom>
              <a:blipFill rotWithShape="1">
                <a:blip r:embed="rId3"/>
                <a:stretch>
                  <a:fillRect l="-7583"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4507174" y="1169199"/>
                <a:ext cx="1665026" cy="681149"/>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n-IN" sz="2400" b="1" dirty="0" smtClean="0">
                    <a:solidFill>
                      <a:schemeClr val="tx1"/>
                    </a:solidFill>
                    <a:latin typeface="Cambria" pitchFamily="18" charset="0"/>
                    <a:ea typeface="Cambria" pitchFamily="18" charset="0"/>
                  </a:rPr>
                  <a:t>= </a:t>
                </a:r>
                <a14:m>
                  <m:oMath xmlns:m="http://schemas.openxmlformats.org/officeDocument/2006/math">
                    <m:f>
                      <m:fPr>
                        <m:ctrlPr>
                          <a:rPr lang="en-IN" sz="2400" b="1" i="1">
                            <a:solidFill>
                              <a:schemeClr val="tx1"/>
                            </a:solidFill>
                            <a:latin typeface="Cambria Math"/>
                          </a:rPr>
                        </m:ctrlPr>
                      </m:fPr>
                      <m:num>
                        <m:sSup>
                          <m:sSupPr>
                            <m:ctrlPr>
                              <a:rPr lang="en-IN" sz="2400" b="1" i="1">
                                <a:solidFill>
                                  <a:schemeClr val="tx1"/>
                                </a:solidFill>
                                <a:latin typeface="Cambria Math"/>
                              </a:rPr>
                            </m:ctrlPr>
                          </m:sSupPr>
                          <m:e>
                            <m:r>
                              <a:rPr lang="en-IN" sz="2400" b="1" i="1">
                                <a:solidFill>
                                  <a:schemeClr val="tx1"/>
                                </a:solidFill>
                                <a:latin typeface="Cambria Math"/>
                              </a:rPr>
                              <m:t>𝒏</m:t>
                            </m:r>
                          </m:e>
                          <m:sup>
                            <m:r>
                              <a:rPr lang="en-IN" sz="2400" b="1" i="1">
                                <a:solidFill>
                                  <a:schemeClr val="tx1"/>
                                </a:solidFill>
                                <a:latin typeface="Cambria Math"/>
                              </a:rPr>
                              <m:t>𝟐</m:t>
                            </m:r>
                          </m:sup>
                        </m:sSup>
                        <m:sSup>
                          <m:sSupPr>
                            <m:ctrlPr>
                              <a:rPr lang="en-IN" sz="2400" b="1" i="1">
                                <a:solidFill>
                                  <a:schemeClr val="tx1"/>
                                </a:solidFill>
                                <a:latin typeface="Cambria Math"/>
                              </a:rPr>
                            </m:ctrlPr>
                          </m:sSupPr>
                          <m:e>
                            <m:r>
                              <a:rPr lang="en-IN" sz="2400" b="1" i="1">
                                <a:solidFill>
                                  <a:schemeClr val="tx1"/>
                                </a:solidFill>
                                <a:latin typeface="Cambria Math"/>
                              </a:rPr>
                              <m:t>𝒉</m:t>
                            </m:r>
                          </m:e>
                          <m:sup>
                            <m:r>
                              <a:rPr lang="en-IN" sz="2400" b="1" i="1">
                                <a:solidFill>
                                  <a:schemeClr val="tx1"/>
                                </a:solidFill>
                                <a:latin typeface="Cambria Math"/>
                              </a:rPr>
                              <m:t>𝟐</m:t>
                            </m:r>
                          </m:sup>
                        </m:sSup>
                      </m:num>
                      <m:den>
                        <m:sSup>
                          <m:sSupPr>
                            <m:ctrlPr>
                              <a:rPr lang="en-IN" sz="2400" b="1" i="1">
                                <a:solidFill>
                                  <a:schemeClr val="tx1"/>
                                </a:solidFill>
                                <a:latin typeface="Cambria Math"/>
                              </a:rPr>
                            </m:ctrlPr>
                          </m:sSupPr>
                          <m:e>
                            <m:r>
                              <a:rPr lang="en-IN" sz="2400" b="1" i="1">
                                <a:solidFill>
                                  <a:schemeClr val="tx1"/>
                                </a:solidFill>
                                <a:latin typeface="Cambria Math"/>
                              </a:rPr>
                              <m:t>𝟖</m:t>
                            </m:r>
                            <m:r>
                              <a:rPr lang="en-IN" sz="2400" b="1" i="1">
                                <a:solidFill>
                                  <a:schemeClr val="tx1"/>
                                </a:solidFill>
                                <a:latin typeface="Cambria Math"/>
                              </a:rPr>
                              <m:t>𝒎</m:t>
                            </m:r>
                            <m:r>
                              <a:rPr lang="en-IN" sz="2400" b="1" i="1">
                                <a:solidFill>
                                  <a:schemeClr val="tx1"/>
                                </a:solidFill>
                                <a:latin typeface="Cambria Math"/>
                              </a:rPr>
                              <m:t>𝓵</m:t>
                            </m:r>
                          </m:e>
                          <m:sup>
                            <m:r>
                              <a:rPr lang="en-IN" sz="2400" b="1" i="1">
                                <a:solidFill>
                                  <a:schemeClr val="tx1"/>
                                </a:solidFill>
                                <a:latin typeface="Cambria Math"/>
                              </a:rPr>
                              <m:t>𝟐</m:t>
                            </m:r>
                          </m:sup>
                        </m:sSup>
                      </m:den>
                    </m:f>
                  </m:oMath>
                </a14:m>
                <a:endParaRPr lang="en-IN" sz="2400" b="1" dirty="0">
                  <a:solidFill>
                    <a:schemeClr val="tx1"/>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4507174" y="1169199"/>
                <a:ext cx="1665026" cy="681149"/>
              </a:xfrm>
              <a:prstGeom prst="rect">
                <a:avLst/>
              </a:prstGeom>
              <a:blipFill>
                <a:blip r:embed="rId4"/>
                <a:stretch>
                  <a:fillRect l="-5474" b="-6250"/>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183919048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EFA9757-0C61-4E30-8D0F-4A55F9F3566F}" type="slidenum">
              <a:rPr lang="en-US" smtClean="0"/>
              <a:pPr/>
              <a:t>39</a:t>
            </a:fld>
            <a:endParaRPr lang="en-US"/>
          </a:p>
        </p:txBody>
      </p:sp>
      <p:sp>
        <p:nvSpPr>
          <p:cNvPr id="12" name="object 15"/>
          <p:cNvSpPr txBox="1"/>
          <p:nvPr/>
        </p:nvSpPr>
        <p:spPr>
          <a:xfrm>
            <a:off x="381000" y="304800"/>
            <a:ext cx="8011795" cy="592470"/>
          </a:xfrm>
          <a:prstGeom prst="rect">
            <a:avLst/>
          </a:prstGeom>
          <a:ln/>
        </p:spPr>
        <p:style>
          <a:lnRef idx="1">
            <a:schemeClr val="accent4"/>
          </a:lnRef>
          <a:fillRef idx="2">
            <a:schemeClr val="accent4"/>
          </a:fillRef>
          <a:effectRef idx="1">
            <a:schemeClr val="accent4"/>
          </a:effectRef>
          <a:fontRef idx="minor">
            <a:schemeClr val="dk1"/>
          </a:fontRef>
        </p:style>
        <p:txBody>
          <a:bodyPr vert="horz" wrap="square" lIns="0" tIns="38100" rIns="0" bIns="0" rtlCol="0">
            <a:spAutoFit/>
          </a:bodyPr>
          <a:lstStyle/>
          <a:p>
            <a:pPr marL="91440">
              <a:lnSpc>
                <a:spcPct val="100000"/>
              </a:lnSpc>
              <a:spcBef>
                <a:spcPts val="300"/>
              </a:spcBef>
            </a:pPr>
            <a:r>
              <a:rPr sz="1800" spc="-5" dirty="0">
                <a:solidFill>
                  <a:schemeClr val="bg1"/>
                </a:solidFill>
                <a:latin typeface="Georgia"/>
                <a:cs typeface="Georgia"/>
              </a:rPr>
              <a:t>Spacing between successive states becomes </a:t>
            </a:r>
            <a:r>
              <a:rPr sz="1800" b="1" i="1" spc="-5" dirty="0">
                <a:solidFill>
                  <a:schemeClr val="bg1"/>
                </a:solidFill>
                <a:latin typeface="Georgia"/>
                <a:cs typeface="Georgia"/>
              </a:rPr>
              <a:t>progressively larger </a:t>
            </a:r>
            <a:r>
              <a:rPr sz="1800" dirty="0">
                <a:solidFill>
                  <a:schemeClr val="bg1"/>
                </a:solidFill>
                <a:latin typeface="Georgia"/>
                <a:cs typeface="Georgia"/>
              </a:rPr>
              <a:t>as</a:t>
            </a:r>
            <a:r>
              <a:rPr sz="1800" spc="60" dirty="0">
                <a:solidFill>
                  <a:schemeClr val="bg1"/>
                </a:solidFill>
                <a:latin typeface="Georgia"/>
                <a:cs typeface="Georgia"/>
              </a:rPr>
              <a:t> </a:t>
            </a:r>
            <a:r>
              <a:rPr sz="1800" spc="-10" dirty="0">
                <a:solidFill>
                  <a:schemeClr val="bg1"/>
                </a:solidFill>
                <a:latin typeface="Georgia"/>
                <a:cs typeface="Georgia"/>
              </a:rPr>
              <a:t>‘</a:t>
            </a:r>
            <a:r>
              <a:rPr sz="1800" i="1" spc="-10" dirty="0">
                <a:solidFill>
                  <a:schemeClr val="bg1"/>
                </a:solidFill>
                <a:latin typeface="Georgia"/>
                <a:cs typeface="Georgia"/>
              </a:rPr>
              <a:t>n’</a:t>
            </a:r>
            <a:endParaRPr sz="1800" dirty="0">
              <a:solidFill>
                <a:schemeClr val="bg1"/>
              </a:solidFill>
              <a:latin typeface="Georgia"/>
              <a:cs typeface="Georgia"/>
            </a:endParaRPr>
          </a:p>
          <a:p>
            <a:pPr marL="91440">
              <a:lnSpc>
                <a:spcPct val="100000"/>
              </a:lnSpc>
            </a:pPr>
            <a:r>
              <a:rPr sz="1800" dirty="0">
                <a:solidFill>
                  <a:schemeClr val="bg1"/>
                </a:solidFill>
                <a:latin typeface="Georgia"/>
                <a:cs typeface="Georgia"/>
              </a:rPr>
              <a:t>increases</a:t>
            </a:r>
          </a:p>
        </p:txBody>
      </p:sp>
      <p:sp>
        <p:nvSpPr>
          <p:cNvPr id="14" name="Rectangle 13"/>
          <p:cNvSpPr/>
          <p:nvPr/>
        </p:nvSpPr>
        <p:spPr>
          <a:xfrm>
            <a:off x="206992" y="1228718"/>
            <a:ext cx="6028717" cy="369332"/>
          </a:xfrm>
          <a:prstGeom prst="rect">
            <a:avLst/>
          </a:prstGeom>
        </p:spPr>
        <p:txBody>
          <a:bodyPr wrap="square">
            <a:spAutoFit/>
          </a:bodyPr>
          <a:lstStyle/>
          <a:p>
            <a:pPr marL="91440">
              <a:lnSpc>
                <a:spcPct val="100000"/>
              </a:lnSpc>
              <a:spcBef>
                <a:spcPts val="300"/>
              </a:spcBef>
            </a:pPr>
            <a:r>
              <a:rPr lang="en-IN" b="1" dirty="0">
                <a:solidFill>
                  <a:schemeClr val="bg1"/>
                </a:solidFill>
                <a:latin typeface="Cambria" panose="02040503050406030204" pitchFamily="18" charset="0"/>
                <a:ea typeface="Cambria" panose="02040503050406030204" pitchFamily="18" charset="0"/>
                <a:cs typeface="Georgia"/>
              </a:rPr>
              <a:t>The </a:t>
            </a:r>
            <a:r>
              <a:rPr lang="en-IN" b="1" spc="-5" dirty="0">
                <a:solidFill>
                  <a:schemeClr val="bg1"/>
                </a:solidFill>
                <a:latin typeface="Cambria" panose="02040503050406030204" pitchFamily="18" charset="0"/>
                <a:ea typeface="Cambria" panose="02040503050406030204" pitchFamily="18" charset="0"/>
                <a:cs typeface="Georgia"/>
              </a:rPr>
              <a:t>energy spacing </a:t>
            </a:r>
            <a:r>
              <a:rPr lang="en-IN" b="1" dirty="0">
                <a:solidFill>
                  <a:schemeClr val="bg1"/>
                </a:solidFill>
                <a:latin typeface="Cambria" panose="02040503050406030204" pitchFamily="18" charset="0"/>
                <a:ea typeface="Cambria" panose="02040503050406030204" pitchFamily="18" charset="0"/>
                <a:cs typeface="Georgia"/>
              </a:rPr>
              <a:t>between </a:t>
            </a:r>
            <a:r>
              <a:rPr lang="en-IN" b="1" spc="-5" dirty="0">
                <a:solidFill>
                  <a:schemeClr val="bg1"/>
                </a:solidFill>
                <a:latin typeface="Cambria" panose="02040503050406030204" pitchFamily="18" charset="0"/>
                <a:ea typeface="Cambria" panose="02040503050406030204" pitchFamily="18" charset="0"/>
                <a:cs typeface="Georgia"/>
              </a:rPr>
              <a:t>successive</a:t>
            </a:r>
            <a:r>
              <a:rPr lang="en-IN" b="1" spc="-45" dirty="0">
                <a:solidFill>
                  <a:schemeClr val="bg1"/>
                </a:solidFill>
                <a:latin typeface="Cambria" panose="02040503050406030204" pitchFamily="18" charset="0"/>
                <a:ea typeface="Cambria" panose="02040503050406030204" pitchFamily="18" charset="0"/>
                <a:cs typeface="Georgia"/>
              </a:rPr>
              <a:t> </a:t>
            </a:r>
            <a:r>
              <a:rPr lang="en-IN" b="1" dirty="0">
                <a:solidFill>
                  <a:schemeClr val="bg1"/>
                </a:solidFill>
                <a:latin typeface="Cambria" panose="02040503050406030204" pitchFamily="18" charset="0"/>
                <a:ea typeface="Cambria" panose="02040503050406030204" pitchFamily="18" charset="0"/>
                <a:cs typeface="Georgia"/>
              </a:rPr>
              <a:t>states</a:t>
            </a:r>
          </a:p>
        </p:txBody>
      </p:sp>
      <p:grpSp>
        <p:nvGrpSpPr>
          <p:cNvPr id="44" name="Group 43"/>
          <p:cNvGrpSpPr/>
          <p:nvPr/>
        </p:nvGrpSpPr>
        <p:grpSpPr>
          <a:xfrm>
            <a:off x="25266" y="1905647"/>
            <a:ext cx="8387582" cy="4779733"/>
            <a:chOff x="42744" y="1882321"/>
            <a:chExt cx="8387582" cy="4779733"/>
          </a:xfrm>
        </p:grpSpPr>
        <p:sp>
          <p:nvSpPr>
            <p:cNvPr id="3" name="object 2"/>
            <p:cNvSpPr/>
            <p:nvPr/>
          </p:nvSpPr>
          <p:spPr>
            <a:xfrm>
              <a:off x="2339522" y="1882321"/>
              <a:ext cx="2569098" cy="4335236"/>
            </a:xfrm>
            <a:prstGeom prst="rect">
              <a:avLst/>
            </a:prstGeom>
            <a:blipFill>
              <a:blip r:embed="rId3" cstate="print"/>
              <a:stretch>
                <a:fillRect/>
              </a:stretch>
            </a:blipFill>
          </p:spPr>
          <p:txBody>
            <a:bodyPr wrap="square" lIns="0" tIns="0" rIns="0" bIns="0" rtlCol="0"/>
            <a:lstStyle/>
            <a:p>
              <a:endParaRPr/>
            </a:p>
          </p:txBody>
        </p:sp>
        <mc:AlternateContent xmlns:mc="http://schemas.openxmlformats.org/markup-compatibility/2006" xmlns:a14="http://schemas.microsoft.com/office/drawing/2010/main">
          <mc:Choice Requires="a14">
            <p:sp>
              <p:nvSpPr>
                <p:cNvPr id="7" name="object 6"/>
                <p:cNvSpPr txBox="1"/>
                <p:nvPr/>
              </p:nvSpPr>
              <p:spPr>
                <a:xfrm>
                  <a:off x="4955272" y="3345837"/>
                  <a:ext cx="2044202" cy="454292"/>
                </a:xfrm>
                <a:prstGeom prst="rect">
                  <a:avLst/>
                </a:prstGeom>
              </p:spPr>
              <p:txBody>
                <a:bodyPr vert="horz" wrap="square" lIns="0" tIns="12700" rIns="0" bIns="0" rtlCol="0">
                  <a:spAutoFit/>
                </a:bodyPr>
                <a:lstStyle/>
                <a:p>
                  <a:pPr marL="38100">
                    <a:spcBef>
                      <a:spcPts val="100"/>
                    </a:spcBef>
                  </a:pPr>
                  <a:r>
                    <a:rPr lang="en-IN" spc="-5" dirty="0" smtClean="0">
                      <a:solidFill>
                        <a:schemeClr val="bg1"/>
                      </a:solidFill>
                      <a:latin typeface="Cambria" pitchFamily="18" charset="0"/>
                      <a:ea typeface="Cambria" pitchFamily="18" charset="0"/>
                      <a:cs typeface="Georgia"/>
                    </a:rPr>
                    <a:t>E</a:t>
                  </a:r>
                  <a:r>
                    <a:rPr lang="en-IN" spc="-7" baseline="-20833" dirty="0" smtClean="0">
                      <a:solidFill>
                        <a:schemeClr val="bg1"/>
                      </a:solidFill>
                      <a:latin typeface="Cambria" pitchFamily="18" charset="0"/>
                      <a:ea typeface="Cambria" pitchFamily="18" charset="0"/>
                      <a:cs typeface="Georgia"/>
                    </a:rPr>
                    <a:t>4</a:t>
                  </a:r>
                  <a:r>
                    <a:rPr lang="en-IN" spc="-5" dirty="0" smtClean="0">
                      <a:solidFill>
                        <a:schemeClr val="bg1"/>
                      </a:solidFill>
                      <a:latin typeface="Cambria" pitchFamily="18" charset="0"/>
                      <a:ea typeface="Cambria" pitchFamily="18" charset="0"/>
                      <a:cs typeface="Georgia"/>
                    </a:rPr>
                    <a:t>=</a:t>
                  </a:r>
                  <a14:m>
                    <m:oMath xmlns:m="http://schemas.openxmlformats.org/officeDocument/2006/math">
                      <m:f>
                        <m:fPr>
                          <m:ctrlPr>
                            <a:rPr lang="ar-AE" b="1" i="1">
                              <a:solidFill>
                                <a:schemeClr val="bg1"/>
                              </a:solidFill>
                              <a:latin typeface="Cambria Math"/>
                            </a:rPr>
                          </m:ctrlPr>
                        </m:fPr>
                        <m:num>
                          <m:r>
                            <a:rPr lang="en-IN" b="1" i="1" smtClean="0">
                              <a:solidFill>
                                <a:schemeClr val="bg1"/>
                              </a:solidFill>
                              <a:latin typeface="Cambria Math"/>
                            </a:rPr>
                            <m:t>𝟏𝟔</m:t>
                          </m:r>
                          <m:sSup>
                            <m:sSupPr>
                              <m:ctrlPr>
                                <a:rPr lang="ar-AE" b="1" i="1">
                                  <a:solidFill>
                                    <a:schemeClr val="bg1"/>
                                  </a:solidFill>
                                  <a:latin typeface="Cambria Math"/>
                                </a:rPr>
                              </m:ctrlPr>
                            </m:sSupPr>
                            <m:e>
                              <m:r>
                                <a:rPr lang="en-IN" b="1" i="1">
                                  <a:solidFill>
                                    <a:schemeClr val="bg1"/>
                                  </a:solidFill>
                                  <a:latin typeface="Cambria Math"/>
                                </a:rPr>
                                <m:t>𝒉</m:t>
                              </m:r>
                            </m:e>
                            <m:sup>
                              <m:r>
                                <a:rPr lang="en-IN" b="1" i="1">
                                  <a:solidFill>
                                    <a:schemeClr val="bg1"/>
                                  </a:solidFill>
                                  <a:latin typeface="Cambria Math"/>
                                </a:rPr>
                                <m:t>𝟐</m:t>
                              </m:r>
                            </m:sup>
                          </m:sSup>
                        </m:num>
                        <m:den>
                          <m:sSup>
                            <m:sSupPr>
                              <m:ctrlPr>
                                <a:rPr lang="ar-AE" b="1" i="1">
                                  <a:solidFill>
                                    <a:schemeClr val="bg1"/>
                                  </a:solidFill>
                                  <a:latin typeface="Cambria Math"/>
                                </a:rPr>
                              </m:ctrlPr>
                            </m:sSupPr>
                            <m:e>
                              <m:r>
                                <a:rPr lang="en-IN" b="1" i="1">
                                  <a:solidFill>
                                    <a:schemeClr val="bg1"/>
                                  </a:solidFill>
                                  <a:latin typeface="Cambria Math"/>
                                </a:rPr>
                                <m:t>𝟖</m:t>
                              </m:r>
                              <m:r>
                                <a:rPr lang="en-IN" b="1" i="1">
                                  <a:solidFill>
                                    <a:schemeClr val="bg1"/>
                                  </a:solidFill>
                                  <a:latin typeface="Cambria Math"/>
                                </a:rPr>
                                <m:t>𝒎</m:t>
                              </m:r>
                              <m:r>
                                <a:rPr lang="en-IN" b="1" i="1">
                                  <a:solidFill>
                                    <a:schemeClr val="bg1"/>
                                  </a:solidFill>
                                  <a:latin typeface="Cambria Math"/>
                                </a:rPr>
                                <m:t>𝓵</m:t>
                              </m:r>
                            </m:e>
                            <m:sup>
                              <m:r>
                                <a:rPr lang="en-IN" b="1" i="1">
                                  <a:solidFill>
                                    <a:schemeClr val="bg1"/>
                                  </a:solidFill>
                                  <a:latin typeface="Cambria Math"/>
                                </a:rPr>
                                <m:t>𝟐</m:t>
                              </m:r>
                            </m:sup>
                          </m:sSup>
                        </m:den>
                      </m:f>
                    </m:oMath>
                  </a14:m>
                  <a:endParaRPr lang="ar-AE" dirty="0">
                    <a:solidFill>
                      <a:schemeClr val="bg1"/>
                    </a:solidFill>
                  </a:endParaRPr>
                </a:p>
              </p:txBody>
            </p:sp>
          </mc:Choice>
          <mc:Fallback xmlns="">
            <p:sp>
              <p:nvSpPr>
                <p:cNvPr id="7" name="object 6"/>
                <p:cNvSpPr txBox="1">
                  <a:spLocks noRot="1" noChangeAspect="1" noMove="1" noResize="1" noEditPoints="1" noAdjustHandles="1" noChangeArrowheads="1" noChangeShapeType="1" noTextEdit="1"/>
                </p:cNvSpPr>
                <p:nvPr/>
              </p:nvSpPr>
              <p:spPr>
                <a:xfrm>
                  <a:off x="4955272" y="3345837"/>
                  <a:ext cx="2044202" cy="454292"/>
                </a:xfrm>
                <a:prstGeom prst="rect">
                  <a:avLst/>
                </a:prstGeom>
                <a:blipFill rotWithShape="1">
                  <a:blip r:embed="rId4"/>
                  <a:stretch>
                    <a:fillRect l="-5075"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bject 7"/>
                <p:cNvSpPr txBox="1"/>
                <p:nvPr/>
              </p:nvSpPr>
              <p:spPr>
                <a:xfrm>
                  <a:off x="4955272" y="1885148"/>
                  <a:ext cx="916305" cy="651781"/>
                </a:xfrm>
                <a:prstGeom prst="rect">
                  <a:avLst/>
                </a:prstGeom>
              </p:spPr>
              <p:txBody>
                <a:bodyPr vert="horz" wrap="square" lIns="0" tIns="12700" rIns="0" bIns="0" rtlCol="0">
                  <a:spAutoFit/>
                </a:bodyPr>
                <a:lstStyle/>
                <a:p>
                  <a:pPr marL="38100">
                    <a:spcBef>
                      <a:spcPts val="100"/>
                    </a:spcBef>
                  </a:pPr>
                  <a:r>
                    <a:rPr lang="en-IN" sz="1800" spc="-5" dirty="0" smtClean="0">
                      <a:solidFill>
                        <a:schemeClr val="bg1"/>
                      </a:solidFill>
                      <a:latin typeface="Cambria" pitchFamily="18" charset="0"/>
                      <a:ea typeface="Cambria" pitchFamily="18" charset="0"/>
                      <a:cs typeface="Georgia"/>
                    </a:rPr>
                    <a:t>E</a:t>
                  </a:r>
                  <a:r>
                    <a:rPr lang="en-IN" sz="1800" spc="-7" baseline="-20833" dirty="0">
                      <a:solidFill>
                        <a:schemeClr val="bg1"/>
                      </a:solidFill>
                      <a:latin typeface="Cambria" pitchFamily="18" charset="0"/>
                      <a:ea typeface="Cambria" pitchFamily="18" charset="0"/>
                      <a:cs typeface="Georgia"/>
                    </a:rPr>
                    <a:t>5</a:t>
                  </a:r>
                  <a:r>
                    <a:rPr lang="en-IN" sz="1800" spc="-5" dirty="0">
                      <a:solidFill>
                        <a:schemeClr val="bg1"/>
                      </a:solidFill>
                      <a:latin typeface="Cambria" pitchFamily="18" charset="0"/>
                      <a:ea typeface="Cambria" pitchFamily="18" charset="0"/>
                      <a:cs typeface="Georgia"/>
                    </a:rPr>
                    <a:t>=</a:t>
                  </a:r>
                  <a14:m>
                    <m:oMath xmlns:m="http://schemas.openxmlformats.org/officeDocument/2006/math">
                      <m:f>
                        <m:fPr>
                          <m:ctrlPr>
                            <a:rPr lang="ar-AE" b="1" i="1">
                              <a:solidFill>
                                <a:schemeClr val="bg1"/>
                              </a:solidFill>
                              <a:latin typeface="Cambria Math"/>
                            </a:rPr>
                          </m:ctrlPr>
                        </m:fPr>
                        <m:num>
                          <m:r>
                            <a:rPr lang="en-IN" b="1" i="1" smtClean="0">
                              <a:solidFill>
                                <a:schemeClr val="bg1"/>
                              </a:solidFill>
                              <a:latin typeface="Cambria Math"/>
                            </a:rPr>
                            <m:t>𝟐𝟓</m:t>
                          </m:r>
                          <m:sSup>
                            <m:sSupPr>
                              <m:ctrlPr>
                                <a:rPr lang="ar-AE" b="1" i="1">
                                  <a:solidFill>
                                    <a:schemeClr val="bg1"/>
                                  </a:solidFill>
                                  <a:latin typeface="Cambria Math"/>
                                </a:rPr>
                              </m:ctrlPr>
                            </m:sSupPr>
                            <m:e>
                              <m:r>
                                <a:rPr lang="en-IN" b="1" i="1">
                                  <a:solidFill>
                                    <a:schemeClr val="bg1"/>
                                  </a:solidFill>
                                  <a:latin typeface="Cambria Math"/>
                                </a:rPr>
                                <m:t>𝒉</m:t>
                              </m:r>
                            </m:e>
                            <m:sup>
                              <m:r>
                                <a:rPr lang="en-IN" b="1" i="1">
                                  <a:solidFill>
                                    <a:schemeClr val="bg1"/>
                                  </a:solidFill>
                                  <a:latin typeface="Cambria Math"/>
                                </a:rPr>
                                <m:t>𝟐</m:t>
                              </m:r>
                            </m:sup>
                          </m:sSup>
                        </m:num>
                        <m:den>
                          <m:sSup>
                            <m:sSupPr>
                              <m:ctrlPr>
                                <a:rPr lang="ar-AE" b="1" i="1">
                                  <a:solidFill>
                                    <a:schemeClr val="bg1"/>
                                  </a:solidFill>
                                  <a:latin typeface="Cambria Math"/>
                                </a:rPr>
                              </m:ctrlPr>
                            </m:sSupPr>
                            <m:e>
                              <m:r>
                                <a:rPr lang="en-IN" b="1" i="1">
                                  <a:solidFill>
                                    <a:schemeClr val="bg1"/>
                                  </a:solidFill>
                                  <a:latin typeface="Cambria Math"/>
                                </a:rPr>
                                <m:t>𝟖</m:t>
                              </m:r>
                              <m:r>
                                <a:rPr lang="en-IN" b="1" i="1">
                                  <a:solidFill>
                                    <a:schemeClr val="bg1"/>
                                  </a:solidFill>
                                  <a:latin typeface="Cambria Math"/>
                                </a:rPr>
                                <m:t>𝒎</m:t>
                              </m:r>
                              <m:r>
                                <a:rPr lang="en-IN" b="1" i="1">
                                  <a:solidFill>
                                    <a:schemeClr val="bg1"/>
                                  </a:solidFill>
                                  <a:latin typeface="Cambria Math"/>
                                </a:rPr>
                                <m:t>𝓵</m:t>
                              </m:r>
                            </m:e>
                            <m:sup>
                              <m:r>
                                <a:rPr lang="en-IN" b="1" i="1">
                                  <a:solidFill>
                                    <a:schemeClr val="bg1"/>
                                  </a:solidFill>
                                  <a:latin typeface="Cambria Math"/>
                                </a:rPr>
                                <m:t>𝟐</m:t>
                              </m:r>
                            </m:sup>
                          </m:sSup>
                        </m:den>
                      </m:f>
                    </m:oMath>
                  </a14:m>
                  <a:endParaRPr lang="ar-AE" dirty="0">
                    <a:solidFill>
                      <a:schemeClr val="bg1"/>
                    </a:solidFill>
                  </a:endParaRPr>
                </a:p>
                <a:p>
                  <a:pPr marL="38100">
                    <a:lnSpc>
                      <a:spcPct val="100000"/>
                    </a:lnSpc>
                    <a:spcBef>
                      <a:spcPts val="100"/>
                    </a:spcBef>
                  </a:pPr>
                  <a:endParaRPr lang="ar-AE" sz="1800" baseline="-20833" dirty="0">
                    <a:solidFill>
                      <a:schemeClr val="bg1"/>
                    </a:solidFill>
                    <a:latin typeface="Cambria" pitchFamily="18" charset="0"/>
                    <a:ea typeface="Cambria" pitchFamily="18" charset="0"/>
                    <a:cs typeface="Georgia"/>
                  </a:endParaRPr>
                </a:p>
              </p:txBody>
            </p:sp>
          </mc:Choice>
          <mc:Fallback xmlns="">
            <p:sp>
              <p:nvSpPr>
                <p:cNvPr id="8" name="object 7"/>
                <p:cNvSpPr txBox="1">
                  <a:spLocks noRot="1" noChangeAspect="1" noMove="1" noResize="1" noEditPoints="1" noAdjustHandles="1" noChangeArrowheads="1" noChangeShapeType="1" noTextEdit="1"/>
                </p:cNvSpPr>
                <p:nvPr/>
              </p:nvSpPr>
              <p:spPr>
                <a:xfrm>
                  <a:off x="4955272" y="1885148"/>
                  <a:ext cx="916305" cy="651781"/>
                </a:xfrm>
                <a:prstGeom prst="rect">
                  <a:avLst/>
                </a:prstGeom>
                <a:blipFill rotWithShape="1">
                  <a:blip r:embed="rId5"/>
                  <a:stretch>
                    <a:fillRect l="-11333"/>
                  </a:stretch>
                </a:blipFill>
              </p:spPr>
              <p:txBody>
                <a:bodyPr/>
                <a:lstStyle/>
                <a:p>
                  <a:r>
                    <a:rPr lang="en-US">
                      <a:noFill/>
                    </a:rPr>
                    <a:t> </a:t>
                  </a:r>
                </a:p>
              </p:txBody>
            </p:sp>
          </mc:Fallback>
        </mc:AlternateContent>
        <p:sp>
          <p:nvSpPr>
            <p:cNvPr id="15" name="TextBox 14"/>
            <p:cNvSpPr txBox="1"/>
            <p:nvPr/>
          </p:nvSpPr>
          <p:spPr>
            <a:xfrm>
              <a:off x="2071888" y="6232309"/>
              <a:ext cx="838200" cy="369332"/>
            </a:xfrm>
            <a:prstGeom prst="rect">
              <a:avLst/>
            </a:prstGeom>
            <a:noFill/>
          </p:spPr>
          <p:txBody>
            <a:bodyPr wrap="square" rtlCol="0">
              <a:spAutoFit/>
            </a:bodyPr>
            <a:lstStyle/>
            <a:p>
              <a:r>
                <a:rPr lang="en-IN" dirty="0" smtClean="0">
                  <a:solidFill>
                    <a:schemeClr val="bg1"/>
                  </a:solidFill>
                  <a:latin typeface="Cambria" pitchFamily="18" charset="0"/>
                  <a:ea typeface="Cambria" pitchFamily="18" charset="0"/>
                </a:rPr>
                <a:t>X =0</a:t>
              </a:r>
              <a:endParaRPr lang="en-IN" dirty="0">
                <a:solidFill>
                  <a:schemeClr val="bg1"/>
                </a:solidFill>
                <a:latin typeface="Cambria" pitchFamily="18" charset="0"/>
                <a:ea typeface="Cambria" pitchFamily="18" charset="0"/>
              </a:endParaRPr>
            </a:p>
          </p:txBody>
        </p:sp>
        <p:sp>
          <p:nvSpPr>
            <p:cNvPr id="17" name="TextBox 16"/>
            <p:cNvSpPr txBox="1"/>
            <p:nvPr/>
          </p:nvSpPr>
          <p:spPr>
            <a:xfrm>
              <a:off x="4494579" y="6292722"/>
              <a:ext cx="838200" cy="369332"/>
            </a:xfrm>
            <a:prstGeom prst="rect">
              <a:avLst/>
            </a:prstGeom>
            <a:noFill/>
          </p:spPr>
          <p:txBody>
            <a:bodyPr wrap="square" rtlCol="0">
              <a:spAutoFit/>
            </a:bodyPr>
            <a:lstStyle/>
            <a:p>
              <a:r>
                <a:rPr lang="en-IN" dirty="0" smtClean="0">
                  <a:solidFill>
                    <a:schemeClr val="bg1"/>
                  </a:solidFill>
                  <a:latin typeface="Cambria" pitchFamily="18" charset="0"/>
                  <a:ea typeface="Cambria" pitchFamily="18" charset="0"/>
                </a:rPr>
                <a:t>X =l</a:t>
              </a:r>
              <a:endParaRPr lang="en-IN" dirty="0">
                <a:solidFill>
                  <a:schemeClr val="bg1"/>
                </a:solidFill>
                <a:latin typeface="Cambria" pitchFamily="18" charset="0"/>
                <a:ea typeface="Cambria" pitchFamily="18" charset="0"/>
              </a:endParaRPr>
            </a:p>
          </p:txBody>
        </p:sp>
        <mc:AlternateContent xmlns:mc="http://schemas.openxmlformats.org/markup-compatibility/2006" xmlns:a14="http://schemas.microsoft.com/office/drawing/2010/main">
          <mc:Choice Requires="a14">
            <p:sp>
              <p:nvSpPr>
                <p:cNvPr id="18" name="Rectangle 17"/>
                <p:cNvSpPr/>
                <p:nvPr/>
              </p:nvSpPr>
              <p:spPr>
                <a:xfrm>
                  <a:off x="6999474" y="2813713"/>
                  <a:ext cx="1430852" cy="68114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IN" sz="2400" b="1" dirty="0" smtClean="0">
                      <a:solidFill>
                        <a:schemeClr val="bg1"/>
                      </a:solidFill>
                      <a:latin typeface="Cambria" pitchFamily="18" charset="0"/>
                      <a:ea typeface="Cambria" pitchFamily="18" charset="0"/>
                    </a:rPr>
                    <a:t>E= </a:t>
                  </a:r>
                  <a14:m>
                    <m:oMath xmlns:m="http://schemas.openxmlformats.org/officeDocument/2006/math">
                      <m:f>
                        <m:fPr>
                          <m:ctrlPr>
                            <a:rPr lang="en-IN" sz="2400" b="1" i="1">
                              <a:solidFill>
                                <a:schemeClr val="bg1"/>
                              </a:solidFill>
                              <a:latin typeface="Cambria Math"/>
                            </a:rPr>
                          </m:ctrlPr>
                        </m:fPr>
                        <m:num>
                          <m:sSup>
                            <m:sSupPr>
                              <m:ctrlPr>
                                <a:rPr lang="en-IN" sz="2400" b="1" i="1">
                                  <a:solidFill>
                                    <a:schemeClr val="bg1"/>
                                  </a:solidFill>
                                  <a:latin typeface="Cambria Math"/>
                                </a:rPr>
                              </m:ctrlPr>
                            </m:sSupPr>
                            <m:e>
                              <m:r>
                                <a:rPr lang="en-IN" sz="2400" b="1" i="1">
                                  <a:solidFill>
                                    <a:schemeClr val="bg1"/>
                                  </a:solidFill>
                                  <a:latin typeface="Cambria Math"/>
                                </a:rPr>
                                <m:t>𝒏</m:t>
                              </m:r>
                            </m:e>
                            <m:sup>
                              <m:r>
                                <a:rPr lang="en-IN" sz="2400" b="1" i="1">
                                  <a:solidFill>
                                    <a:schemeClr val="bg1"/>
                                  </a:solidFill>
                                  <a:latin typeface="Cambria Math"/>
                                </a:rPr>
                                <m:t>𝟐</m:t>
                              </m:r>
                            </m:sup>
                          </m:sSup>
                          <m:sSup>
                            <m:sSupPr>
                              <m:ctrlPr>
                                <a:rPr lang="en-IN" sz="2400" b="1" i="1">
                                  <a:solidFill>
                                    <a:schemeClr val="bg1"/>
                                  </a:solidFill>
                                  <a:latin typeface="Cambria Math"/>
                                </a:rPr>
                              </m:ctrlPr>
                            </m:sSupPr>
                            <m:e>
                              <m:r>
                                <a:rPr lang="en-IN" sz="2400" b="1" i="1">
                                  <a:solidFill>
                                    <a:schemeClr val="bg1"/>
                                  </a:solidFill>
                                  <a:latin typeface="Cambria Math"/>
                                </a:rPr>
                                <m:t>𝒉</m:t>
                              </m:r>
                            </m:e>
                            <m:sup>
                              <m:r>
                                <a:rPr lang="en-IN" sz="2400" b="1" i="1">
                                  <a:solidFill>
                                    <a:schemeClr val="bg1"/>
                                  </a:solidFill>
                                  <a:latin typeface="Cambria Math"/>
                                </a:rPr>
                                <m:t>𝟐</m:t>
                              </m:r>
                            </m:sup>
                          </m:sSup>
                        </m:num>
                        <m:den>
                          <m:sSup>
                            <m:sSupPr>
                              <m:ctrlPr>
                                <a:rPr lang="en-IN" sz="2400" b="1" i="1">
                                  <a:solidFill>
                                    <a:schemeClr val="bg1"/>
                                  </a:solidFill>
                                  <a:latin typeface="Cambria Math"/>
                                </a:rPr>
                              </m:ctrlPr>
                            </m:sSupPr>
                            <m:e>
                              <m:r>
                                <a:rPr lang="en-IN" sz="2400" b="1" i="1">
                                  <a:solidFill>
                                    <a:schemeClr val="bg1"/>
                                  </a:solidFill>
                                  <a:latin typeface="Cambria Math"/>
                                </a:rPr>
                                <m:t>𝟖</m:t>
                              </m:r>
                              <m:r>
                                <a:rPr lang="en-IN" sz="2400" b="1" i="1">
                                  <a:solidFill>
                                    <a:schemeClr val="bg1"/>
                                  </a:solidFill>
                                  <a:latin typeface="Cambria Math"/>
                                </a:rPr>
                                <m:t>𝒎</m:t>
                              </m:r>
                              <m:r>
                                <a:rPr lang="en-IN" sz="2400" b="1" i="1">
                                  <a:solidFill>
                                    <a:schemeClr val="bg1"/>
                                  </a:solidFill>
                                  <a:latin typeface="Cambria Math"/>
                                </a:rPr>
                                <m:t>𝓵</m:t>
                              </m:r>
                            </m:e>
                            <m:sup>
                              <m:r>
                                <a:rPr lang="en-IN" sz="2400" b="1" i="1">
                                  <a:solidFill>
                                    <a:schemeClr val="bg1"/>
                                  </a:solidFill>
                                  <a:latin typeface="Cambria Math"/>
                                </a:rPr>
                                <m:t>𝟐</m:t>
                              </m:r>
                            </m:sup>
                          </m:sSup>
                        </m:den>
                      </m:f>
                    </m:oMath>
                  </a14:m>
                  <a:endParaRPr lang="en-IN" sz="2400" b="1" dirty="0">
                    <a:solidFill>
                      <a:schemeClr val="bg1"/>
                    </a:solidFill>
                  </a:endParaRPr>
                </a:p>
              </p:txBody>
            </p:sp>
          </mc:Choice>
          <mc:Fallback xmlns="">
            <p:sp>
              <p:nvSpPr>
                <p:cNvPr id="18" name="Rectangle 17"/>
                <p:cNvSpPr>
                  <a:spLocks noRot="1" noChangeAspect="1" noMove="1" noResize="1" noEditPoints="1" noAdjustHandles="1" noChangeArrowheads="1" noChangeShapeType="1" noTextEdit="1"/>
                </p:cNvSpPr>
                <p:nvPr/>
              </p:nvSpPr>
              <p:spPr>
                <a:xfrm>
                  <a:off x="6999474" y="2813713"/>
                  <a:ext cx="1430852" cy="681149"/>
                </a:xfrm>
                <a:prstGeom prst="rect">
                  <a:avLst/>
                </a:prstGeom>
                <a:blipFill rotWithShape="1">
                  <a:blip r:embed="rId6"/>
                  <a:stretch>
                    <a:fillRect l="-5439" b="-4310"/>
                  </a:stretch>
                </a:blipFill>
              </p:spPr>
              <p:txBody>
                <a:bodyPr/>
                <a:lstStyle/>
                <a:p>
                  <a:r>
                    <a:rPr lang="en-US">
                      <a:noFill/>
                    </a:rPr>
                    <a:t> </a:t>
                  </a:r>
                </a:p>
              </p:txBody>
            </p:sp>
          </mc:Fallback>
        </mc:AlternateContent>
        <p:sp>
          <p:nvSpPr>
            <p:cNvPr id="20" name="TextBox 19"/>
            <p:cNvSpPr txBox="1"/>
            <p:nvPr/>
          </p:nvSpPr>
          <p:spPr>
            <a:xfrm>
              <a:off x="97807" y="5351277"/>
              <a:ext cx="2460009" cy="369332"/>
            </a:xfrm>
            <a:prstGeom prst="rect">
              <a:avLst/>
            </a:prstGeom>
            <a:noFill/>
          </p:spPr>
          <p:txBody>
            <a:bodyPr wrap="square" rtlCol="0">
              <a:spAutoFit/>
            </a:bodyPr>
            <a:lstStyle/>
            <a:p>
              <a:r>
                <a:rPr lang="en-IN" dirty="0" smtClean="0">
                  <a:solidFill>
                    <a:schemeClr val="bg1"/>
                  </a:solidFill>
                  <a:latin typeface="Cambria" pitchFamily="18" charset="0"/>
                  <a:ea typeface="Cambria" pitchFamily="18" charset="0"/>
                </a:rPr>
                <a:t>n=2 (</a:t>
              </a:r>
              <a:r>
                <a:rPr lang="en-IN" dirty="0">
                  <a:solidFill>
                    <a:schemeClr val="bg1"/>
                  </a:solidFill>
                  <a:latin typeface="Cambria" pitchFamily="18" charset="0"/>
                  <a:ea typeface="Cambria" pitchFamily="18" charset="0"/>
                </a:rPr>
                <a:t>1</a:t>
              </a:r>
              <a:r>
                <a:rPr lang="en-IN" baseline="30000" dirty="0">
                  <a:solidFill>
                    <a:schemeClr val="bg1"/>
                  </a:solidFill>
                  <a:latin typeface="Cambria" pitchFamily="18" charset="0"/>
                  <a:ea typeface="Cambria" pitchFamily="18" charset="0"/>
                </a:rPr>
                <a:t>st</a:t>
              </a:r>
              <a:r>
                <a:rPr lang="en-IN" dirty="0">
                  <a:solidFill>
                    <a:schemeClr val="bg1"/>
                  </a:solidFill>
                  <a:latin typeface="Cambria" pitchFamily="18" charset="0"/>
                  <a:ea typeface="Cambria" pitchFamily="18" charset="0"/>
                </a:rPr>
                <a:t> </a:t>
              </a:r>
              <a:r>
                <a:rPr lang="en-IN" dirty="0" smtClean="0">
                  <a:solidFill>
                    <a:schemeClr val="bg1"/>
                  </a:solidFill>
                  <a:latin typeface="Cambria" pitchFamily="18" charset="0"/>
                  <a:ea typeface="Cambria" pitchFamily="18" charset="0"/>
                </a:rPr>
                <a:t>excited state)</a:t>
              </a:r>
              <a:endParaRPr lang="en-IN" dirty="0">
                <a:solidFill>
                  <a:schemeClr val="bg1"/>
                </a:solidFill>
                <a:latin typeface="Cambria" pitchFamily="18" charset="0"/>
                <a:ea typeface="Cambria" pitchFamily="18" charset="0"/>
              </a:endParaRPr>
            </a:p>
          </p:txBody>
        </p:sp>
        <p:sp>
          <p:nvSpPr>
            <p:cNvPr id="22" name="TextBox 21"/>
            <p:cNvSpPr txBox="1"/>
            <p:nvPr/>
          </p:nvSpPr>
          <p:spPr>
            <a:xfrm>
              <a:off x="1730868" y="3494862"/>
              <a:ext cx="569387" cy="369332"/>
            </a:xfrm>
            <a:prstGeom prst="rect">
              <a:avLst/>
            </a:prstGeom>
            <a:noFill/>
          </p:spPr>
          <p:txBody>
            <a:bodyPr wrap="none" rtlCol="0">
              <a:spAutoFit/>
            </a:bodyPr>
            <a:lstStyle/>
            <a:p>
              <a:r>
                <a:rPr lang="en-IN" dirty="0" smtClean="0">
                  <a:solidFill>
                    <a:schemeClr val="bg1"/>
                  </a:solidFill>
                  <a:latin typeface="Cambria" pitchFamily="18" charset="0"/>
                  <a:ea typeface="Cambria" pitchFamily="18" charset="0"/>
                </a:rPr>
                <a:t>n=4</a:t>
              </a:r>
              <a:endParaRPr lang="en-IN" dirty="0">
                <a:solidFill>
                  <a:schemeClr val="bg1"/>
                </a:solidFill>
                <a:latin typeface="Cambria" pitchFamily="18" charset="0"/>
                <a:ea typeface="Cambria" pitchFamily="18" charset="0"/>
              </a:endParaRPr>
            </a:p>
          </p:txBody>
        </p:sp>
        <p:sp>
          <p:nvSpPr>
            <p:cNvPr id="23" name="TextBox 22"/>
            <p:cNvSpPr txBox="1"/>
            <p:nvPr/>
          </p:nvSpPr>
          <p:spPr>
            <a:xfrm>
              <a:off x="1743378" y="2055716"/>
              <a:ext cx="569387" cy="369332"/>
            </a:xfrm>
            <a:prstGeom prst="rect">
              <a:avLst/>
            </a:prstGeom>
            <a:noFill/>
          </p:spPr>
          <p:txBody>
            <a:bodyPr wrap="none" rtlCol="0">
              <a:spAutoFit/>
            </a:bodyPr>
            <a:lstStyle/>
            <a:p>
              <a:r>
                <a:rPr lang="en-IN" dirty="0" smtClean="0">
                  <a:solidFill>
                    <a:schemeClr val="bg1"/>
                  </a:solidFill>
                  <a:latin typeface="Cambria" pitchFamily="18" charset="0"/>
                  <a:ea typeface="Cambria" pitchFamily="18" charset="0"/>
                </a:rPr>
                <a:t>n=5</a:t>
              </a:r>
              <a:endParaRPr lang="en-IN" dirty="0">
                <a:solidFill>
                  <a:schemeClr val="bg1"/>
                </a:solidFill>
                <a:latin typeface="Cambria" pitchFamily="18" charset="0"/>
                <a:ea typeface="Cambria" pitchFamily="18" charset="0"/>
              </a:endParaRPr>
            </a:p>
          </p:txBody>
        </p:sp>
        <p:sp>
          <p:nvSpPr>
            <p:cNvPr id="24" name="TextBox 23"/>
            <p:cNvSpPr txBox="1"/>
            <p:nvPr/>
          </p:nvSpPr>
          <p:spPr>
            <a:xfrm>
              <a:off x="423334" y="5863180"/>
              <a:ext cx="1989006" cy="369332"/>
            </a:xfrm>
            <a:prstGeom prst="rect">
              <a:avLst/>
            </a:prstGeom>
            <a:noFill/>
          </p:spPr>
          <p:txBody>
            <a:bodyPr wrap="none" rtlCol="0">
              <a:spAutoFit/>
            </a:bodyPr>
            <a:lstStyle/>
            <a:p>
              <a:r>
                <a:rPr lang="en-IN" dirty="0" smtClean="0">
                  <a:solidFill>
                    <a:schemeClr val="bg1"/>
                  </a:solidFill>
                  <a:latin typeface="Cambria" pitchFamily="18" charset="0"/>
                  <a:ea typeface="Cambria" pitchFamily="18" charset="0"/>
                </a:rPr>
                <a:t>n=1(ground state)</a:t>
              </a:r>
              <a:endParaRPr lang="en-IN" dirty="0">
                <a:solidFill>
                  <a:schemeClr val="bg1"/>
                </a:solidFill>
                <a:latin typeface="Cambria" pitchFamily="18" charset="0"/>
                <a:ea typeface="Cambria" pitchFamily="18" charset="0"/>
              </a:endParaRPr>
            </a:p>
          </p:txBody>
        </p:sp>
        <p:sp>
          <p:nvSpPr>
            <p:cNvPr id="27" name="Rectangle 26"/>
            <p:cNvSpPr/>
            <p:nvPr/>
          </p:nvSpPr>
          <p:spPr>
            <a:xfrm>
              <a:off x="42744" y="4529007"/>
              <a:ext cx="2461892" cy="369332"/>
            </a:xfrm>
            <a:prstGeom prst="rect">
              <a:avLst/>
            </a:prstGeom>
          </p:spPr>
          <p:txBody>
            <a:bodyPr wrap="none">
              <a:spAutoFit/>
            </a:bodyPr>
            <a:lstStyle/>
            <a:p>
              <a:r>
                <a:rPr lang="en-IN" dirty="0" smtClean="0">
                  <a:solidFill>
                    <a:schemeClr val="bg1"/>
                  </a:solidFill>
                  <a:latin typeface="Cambria" pitchFamily="18" charset="0"/>
                  <a:ea typeface="Cambria" pitchFamily="18" charset="0"/>
                </a:rPr>
                <a:t>n=3 (2</a:t>
              </a:r>
              <a:r>
                <a:rPr lang="en-IN" baseline="30000" dirty="0" smtClean="0">
                  <a:solidFill>
                    <a:schemeClr val="bg1"/>
                  </a:solidFill>
                  <a:latin typeface="Cambria" pitchFamily="18" charset="0"/>
                  <a:ea typeface="Cambria" pitchFamily="18" charset="0"/>
                </a:rPr>
                <a:t>nd</a:t>
              </a:r>
              <a:r>
                <a:rPr lang="en-IN" dirty="0" smtClean="0">
                  <a:solidFill>
                    <a:schemeClr val="bg1"/>
                  </a:solidFill>
                  <a:latin typeface="Cambria" pitchFamily="18" charset="0"/>
                  <a:ea typeface="Cambria" pitchFamily="18" charset="0"/>
                </a:rPr>
                <a:t> </a:t>
              </a:r>
              <a:r>
                <a:rPr lang="en-IN" dirty="0">
                  <a:solidFill>
                    <a:schemeClr val="bg1"/>
                  </a:solidFill>
                  <a:latin typeface="Cambria" pitchFamily="18" charset="0"/>
                  <a:ea typeface="Cambria" pitchFamily="18" charset="0"/>
                </a:rPr>
                <a:t>excited state)</a:t>
              </a:r>
            </a:p>
          </p:txBody>
        </p:sp>
        <mc:AlternateContent xmlns:mc="http://schemas.openxmlformats.org/markup-compatibility/2006" xmlns:a14="http://schemas.microsoft.com/office/drawing/2010/main">
          <mc:Choice Requires="a14">
            <p:sp>
              <p:nvSpPr>
                <p:cNvPr id="28" name="TextBox 27"/>
                <p:cNvSpPr txBox="1"/>
                <p:nvPr/>
              </p:nvSpPr>
              <p:spPr>
                <a:xfrm>
                  <a:off x="2931379" y="5521256"/>
                  <a:ext cx="1313180" cy="533800"/>
                </a:xfrm>
                <a:prstGeom prst="rect">
                  <a:avLst/>
                </a:prstGeom>
                <a:noFill/>
              </p:spPr>
              <p:txBody>
                <a:bodyPr wrap="none" rtlCol="0">
                  <a:spAutoFit/>
                </a:bodyPr>
                <a:lstStyle/>
                <a:p>
                  <a14:m>
                    <m:oMath xmlns:m="http://schemas.openxmlformats.org/officeDocument/2006/math">
                      <m:r>
                        <a:rPr lang="en-IN" i="1" smtClean="0">
                          <a:latin typeface="Cambria Math"/>
                          <a:ea typeface="Cambria Math"/>
                        </a:rPr>
                        <m:t>△</m:t>
                      </m:r>
                      <m:r>
                        <a:rPr lang="en-IN" b="0" i="1" smtClean="0">
                          <a:latin typeface="Cambria Math"/>
                          <a:ea typeface="Cambria Math"/>
                        </a:rPr>
                        <m:t>𝐸</m:t>
                      </m:r>
                      <m:r>
                        <a:rPr lang="en-IN" b="0" i="1" smtClean="0">
                          <a:latin typeface="Cambria Math"/>
                          <a:ea typeface="Cambria Math"/>
                        </a:rPr>
                        <m:t>=</m:t>
                      </m:r>
                    </m:oMath>
                  </a14:m>
                  <a:r>
                    <a:rPr lang="en-IN" b="1" dirty="0">
                      <a:solidFill>
                        <a:srgbClr val="C00000"/>
                      </a:solidFill>
                    </a:rPr>
                    <a:t> </a:t>
                  </a:r>
                  <a14:m>
                    <m:oMath xmlns:m="http://schemas.openxmlformats.org/officeDocument/2006/math">
                      <m:f>
                        <m:fPr>
                          <m:ctrlPr>
                            <a:rPr lang="en-IN" b="1" i="1">
                              <a:solidFill>
                                <a:srgbClr val="C00000"/>
                              </a:solidFill>
                              <a:latin typeface="Cambria Math"/>
                            </a:rPr>
                          </m:ctrlPr>
                        </m:fPr>
                        <m:num>
                          <m:r>
                            <a:rPr lang="en-IN" b="1" i="1" smtClean="0">
                              <a:solidFill>
                                <a:srgbClr val="C00000"/>
                              </a:solidFill>
                              <a:latin typeface="Cambria Math"/>
                            </a:rPr>
                            <m:t>𝟑</m:t>
                          </m:r>
                          <m:sSup>
                            <m:sSupPr>
                              <m:ctrlPr>
                                <a:rPr lang="en-IN" b="1" i="1">
                                  <a:solidFill>
                                    <a:srgbClr val="C00000"/>
                                  </a:solidFill>
                                  <a:latin typeface="Cambria Math"/>
                                </a:rPr>
                              </m:ctrlPr>
                            </m:sSupPr>
                            <m:e>
                              <m:r>
                                <a:rPr lang="en-IN" b="1" i="1">
                                  <a:solidFill>
                                    <a:srgbClr val="C00000"/>
                                  </a:solidFill>
                                  <a:latin typeface="Cambria Math"/>
                                </a:rPr>
                                <m:t>𝒉</m:t>
                              </m:r>
                            </m:e>
                            <m:sup>
                              <m:r>
                                <a:rPr lang="en-IN" b="1" i="1">
                                  <a:solidFill>
                                    <a:srgbClr val="C00000"/>
                                  </a:solidFill>
                                  <a:latin typeface="Cambria Math"/>
                                </a:rPr>
                                <m:t>𝟐</m:t>
                              </m:r>
                            </m:sup>
                          </m:sSup>
                        </m:num>
                        <m:den>
                          <m:sSup>
                            <m:sSupPr>
                              <m:ctrlPr>
                                <a:rPr lang="en-IN" b="1" i="1">
                                  <a:solidFill>
                                    <a:srgbClr val="C00000"/>
                                  </a:solidFill>
                                  <a:latin typeface="Cambria Math"/>
                                </a:rPr>
                              </m:ctrlPr>
                            </m:sSupPr>
                            <m:e>
                              <m:r>
                                <a:rPr lang="en-IN" b="1" i="1">
                                  <a:solidFill>
                                    <a:srgbClr val="C00000"/>
                                  </a:solidFill>
                                  <a:latin typeface="Cambria Math"/>
                                </a:rPr>
                                <m:t>𝟖</m:t>
                              </m:r>
                              <m:r>
                                <a:rPr lang="en-IN" b="1" i="1">
                                  <a:solidFill>
                                    <a:srgbClr val="C00000"/>
                                  </a:solidFill>
                                  <a:latin typeface="Cambria Math"/>
                                </a:rPr>
                                <m:t>𝒎</m:t>
                              </m:r>
                              <m:r>
                                <a:rPr lang="en-IN" b="1" i="1">
                                  <a:solidFill>
                                    <a:srgbClr val="C00000"/>
                                  </a:solidFill>
                                  <a:latin typeface="Cambria Math"/>
                                </a:rPr>
                                <m:t>𝓵</m:t>
                              </m:r>
                            </m:e>
                            <m:sup>
                              <m:r>
                                <a:rPr lang="en-IN" b="1" i="1">
                                  <a:solidFill>
                                    <a:srgbClr val="C00000"/>
                                  </a:solidFill>
                                  <a:latin typeface="Cambria Math"/>
                                </a:rPr>
                                <m:t>𝟐</m:t>
                              </m:r>
                            </m:sup>
                          </m:sSup>
                        </m:den>
                      </m:f>
                    </m:oMath>
                  </a14:m>
                  <a:endParaRPr lang="en-IN" dirty="0"/>
                </a:p>
              </p:txBody>
            </p:sp>
          </mc:Choice>
          <mc:Fallback xmlns="">
            <p:sp>
              <p:nvSpPr>
                <p:cNvPr id="28" name="TextBox 27"/>
                <p:cNvSpPr txBox="1">
                  <a:spLocks noRot="1" noChangeAspect="1" noMove="1" noResize="1" noEditPoints="1" noAdjustHandles="1" noChangeArrowheads="1" noChangeShapeType="1" noTextEdit="1"/>
                </p:cNvSpPr>
                <p:nvPr/>
              </p:nvSpPr>
              <p:spPr>
                <a:xfrm>
                  <a:off x="2931379" y="5521256"/>
                  <a:ext cx="1313180" cy="533800"/>
                </a:xfrm>
                <a:prstGeom prst="rect">
                  <a:avLst/>
                </a:prstGeom>
                <a:blipFill rotWithShape="1">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2931379" y="4898339"/>
                  <a:ext cx="1313180" cy="533800"/>
                </a:xfrm>
                <a:prstGeom prst="rect">
                  <a:avLst/>
                </a:prstGeom>
                <a:noFill/>
              </p:spPr>
              <p:txBody>
                <a:bodyPr wrap="none" rtlCol="0">
                  <a:spAutoFit/>
                </a:bodyPr>
                <a:lstStyle/>
                <a:p>
                  <a14:m>
                    <m:oMath xmlns:m="http://schemas.openxmlformats.org/officeDocument/2006/math">
                      <m:r>
                        <a:rPr lang="en-IN" i="1" smtClean="0">
                          <a:latin typeface="Cambria Math"/>
                          <a:ea typeface="Cambria Math"/>
                        </a:rPr>
                        <m:t>△</m:t>
                      </m:r>
                      <m:r>
                        <a:rPr lang="en-IN" b="0" i="1" smtClean="0">
                          <a:latin typeface="Cambria Math"/>
                          <a:ea typeface="Cambria Math"/>
                        </a:rPr>
                        <m:t>𝐸</m:t>
                      </m:r>
                      <m:r>
                        <a:rPr lang="en-IN" b="0" i="1" smtClean="0">
                          <a:latin typeface="Cambria Math"/>
                          <a:ea typeface="Cambria Math"/>
                        </a:rPr>
                        <m:t>=</m:t>
                      </m:r>
                    </m:oMath>
                  </a14:m>
                  <a:r>
                    <a:rPr lang="en-IN" b="1" dirty="0">
                      <a:solidFill>
                        <a:srgbClr val="C00000"/>
                      </a:solidFill>
                    </a:rPr>
                    <a:t> </a:t>
                  </a:r>
                  <a14:m>
                    <m:oMath xmlns:m="http://schemas.openxmlformats.org/officeDocument/2006/math">
                      <m:f>
                        <m:fPr>
                          <m:ctrlPr>
                            <a:rPr lang="en-IN" b="1" i="1">
                              <a:solidFill>
                                <a:srgbClr val="C00000"/>
                              </a:solidFill>
                              <a:latin typeface="Cambria Math"/>
                            </a:rPr>
                          </m:ctrlPr>
                        </m:fPr>
                        <m:num>
                          <m:r>
                            <a:rPr lang="en-IN" b="1" i="1" smtClean="0">
                              <a:solidFill>
                                <a:srgbClr val="C00000"/>
                              </a:solidFill>
                              <a:latin typeface="Cambria Math"/>
                            </a:rPr>
                            <m:t>𝟓</m:t>
                          </m:r>
                          <m:sSup>
                            <m:sSupPr>
                              <m:ctrlPr>
                                <a:rPr lang="en-IN" b="1" i="1">
                                  <a:solidFill>
                                    <a:srgbClr val="C00000"/>
                                  </a:solidFill>
                                  <a:latin typeface="Cambria Math"/>
                                </a:rPr>
                              </m:ctrlPr>
                            </m:sSupPr>
                            <m:e>
                              <m:r>
                                <a:rPr lang="en-IN" b="1" i="1">
                                  <a:solidFill>
                                    <a:srgbClr val="C00000"/>
                                  </a:solidFill>
                                  <a:latin typeface="Cambria Math"/>
                                </a:rPr>
                                <m:t>𝒉</m:t>
                              </m:r>
                            </m:e>
                            <m:sup>
                              <m:r>
                                <a:rPr lang="en-IN" b="1" i="1">
                                  <a:solidFill>
                                    <a:srgbClr val="C00000"/>
                                  </a:solidFill>
                                  <a:latin typeface="Cambria Math"/>
                                </a:rPr>
                                <m:t>𝟐</m:t>
                              </m:r>
                            </m:sup>
                          </m:sSup>
                        </m:num>
                        <m:den>
                          <m:sSup>
                            <m:sSupPr>
                              <m:ctrlPr>
                                <a:rPr lang="en-IN" b="1" i="1">
                                  <a:solidFill>
                                    <a:srgbClr val="C00000"/>
                                  </a:solidFill>
                                  <a:latin typeface="Cambria Math"/>
                                </a:rPr>
                              </m:ctrlPr>
                            </m:sSupPr>
                            <m:e>
                              <m:r>
                                <a:rPr lang="en-IN" b="1" i="1">
                                  <a:solidFill>
                                    <a:srgbClr val="C00000"/>
                                  </a:solidFill>
                                  <a:latin typeface="Cambria Math"/>
                                </a:rPr>
                                <m:t>𝟖</m:t>
                              </m:r>
                              <m:r>
                                <a:rPr lang="en-IN" b="1" i="1">
                                  <a:solidFill>
                                    <a:srgbClr val="C00000"/>
                                  </a:solidFill>
                                  <a:latin typeface="Cambria Math"/>
                                </a:rPr>
                                <m:t>𝒎</m:t>
                              </m:r>
                              <m:r>
                                <a:rPr lang="en-IN" b="1" i="1">
                                  <a:solidFill>
                                    <a:srgbClr val="C00000"/>
                                  </a:solidFill>
                                  <a:latin typeface="Cambria Math"/>
                                </a:rPr>
                                <m:t>𝓵</m:t>
                              </m:r>
                            </m:e>
                            <m:sup>
                              <m:r>
                                <a:rPr lang="en-IN" b="1" i="1">
                                  <a:solidFill>
                                    <a:srgbClr val="C00000"/>
                                  </a:solidFill>
                                  <a:latin typeface="Cambria Math"/>
                                </a:rPr>
                                <m:t>𝟐</m:t>
                              </m:r>
                            </m:sup>
                          </m:sSup>
                        </m:den>
                      </m:f>
                    </m:oMath>
                  </a14:m>
                  <a:endParaRPr lang="en-IN" dirty="0"/>
                </a:p>
              </p:txBody>
            </p:sp>
          </mc:Choice>
          <mc:Fallback xmlns="">
            <p:sp>
              <p:nvSpPr>
                <p:cNvPr id="29" name="TextBox 28"/>
                <p:cNvSpPr txBox="1">
                  <a:spLocks noRot="1" noChangeAspect="1" noMove="1" noResize="1" noEditPoints="1" noAdjustHandles="1" noChangeArrowheads="1" noChangeShapeType="1" noTextEdit="1"/>
                </p:cNvSpPr>
                <p:nvPr/>
              </p:nvSpPr>
              <p:spPr>
                <a:xfrm>
                  <a:off x="2931379" y="4898339"/>
                  <a:ext cx="1313180" cy="533800"/>
                </a:xfrm>
                <a:prstGeom prst="rect">
                  <a:avLst/>
                </a:prstGeom>
                <a:blipFill rotWithShape="1">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2967481" y="3954263"/>
                  <a:ext cx="1313180" cy="533800"/>
                </a:xfrm>
                <a:prstGeom prst="rect">
                  <a:avLst/>
                </a:prstGeom>
                <a:noFill/>
              </p:spPr>
              <p:txBody>
                <a:bodyPr wrap="none" rtlCol="0">
                  <a:spAutoFit/>
                </a:bodyPr>
                <a:lstStyle/>
                <a:p>
                  <a14:m>
                    <m:oMath xmlns:m="http://schemas.openxmlformats.org/officeDocument/2006/math">
                      <m:r>
                        <a:rPr lang="en-IN" i="1" smtClean="0">
                          <a:latin typeface="Cambria Math"/>
                          <a:ea typeface="Cambria Math"/>
                        </a:rPr>
                        <m:t>△</m:t>
                      </m:r>
                      <m:r>
                        <a:rPr lang="en-IN" b="0" i="1" smtClean="0">
                          <a:latin typeface="Cambria Math"/>
                          <a:ea typeface="Cambria Math"/>
                        </a:rPr>
                        <m:t>𝐸</m:t>
                      </m:r>
                      <m:r>
                        <a:rPr lang="en-IN" b="0" i="1" smtClean="0">
                          <a:latin typeface="Cambria Math"/>
                          <a:ea typeface="Cambria Math"/>
                        </a:rPr>
                        <m:t>=</m:t>
                      </m:r>
                    </m:oMath>
                  </a14:m>
                  <a:r>
                    <a:rPr lang="en-IN" b="1" dirty="0">
                      <a:solidFill>
                        <a:srgbClr val="C00000"/>
                      </a:solidFill>
                    </a:rPr>
                    <a:t> </a:t>
                  </a:r>
                  <a14:m>
                    <m:oMath xmlns:m="http://schemas.openxmlformats.org/officeDocument/2006/math">
                      <m:f>
                        <m:fPr>
                          <m:ctrlPr>
                            <a:rPr lang="en-IN" b="1" i="1">
                              <a:solidFill>
                                <a:srgbClr val="C00000"/>
                              </a:solidFill>
                              <a:latin typeface="Cambria Math"/>
                            </a:rPr>
                          </m:ctrlPr>
                        </m:fPr>
                        <m:num>
                          <m:r>
                            <a:rPr lang="en-IN" b="1" i="1" smtClean="0">
                              <a:solidFill>
                                <a:srgbClr val="C00000"/>
                              </a:solidFill>
                              <a:latin typeface="Cambria Math"/>
                            </a:rPr>
                            <m:t>𝟕</m:t>
                          </m:r>
                          <m:sSup>
                            <m:sSupPr>
                              <m:ctrlPr>
                                <a:rPr lang="en-IN" b="1" i="1">
                                  <a:solidFill>
                                    <a:srgbClr val="C00000"/>
                                  </a:solidFill>
                                  <a:latin typeface="Cambria Math"/>
                                </a:rPr>
                              </m:ctrlPr>
                            </m:sSupPr>
                            <m:e>
                              <m:r>
                                <a:rPr lang="en-IN" b="1" i="1">
                                  <a:solidFill>
                                    <a:srgbClr val="C00000"/>
                                  </a:solidFill>
                                  <a:latin typeface="Cambria Math"/>
                                </a:rPr>
                                <m:t>𝒉</m:t>
                              </m:r>
                            </m:e>
                            <m:sup>
                              <m:r>
                                <a:rPr lang="en-IN" b="1" i="1">
                                  <a:solidFill>
                                    <a:srgbClr val="C00000"/>
                                  </a:solidFill>
                                  <a:latin typeface="Cambria Math"/>
                                </a:rPr>
                                <m:t>𝟐</m:t>
                              </m:r>
                            </m:sup>
                          </m:sSup>
                        </m:num>
                        <m:den>
                          <m:sSup>
                            <m:sSupPr>
                              <m:ctrlPr>
                                <a:rPr lang="en-IN" b="1" i="1">
                                  <a:solidFill>
                                    <a:srgbClr val="C00000"/>
                                  </a:solidFill>
                                  <a:latin typeface="Cambria Math"/>
                                </a:rPr>
                              </m:ctrlPr>
                            </m:sSupPr>
                            <m:e>
                              <m:r>
                                <a:rPr lang="en-IN" b="1" i="1">
                                  <a:solidFill>
                                    <a:srgbClr val="C00000"/>
                                  </a:solidFill>
                                  <a:latin typeface="Cambria Math"/>
                                </a:rPr>
                                <m:t>𝟖</m:t>
                              </m:r>
                              <m:r>
                                <a:rPr lang="en-IN" b="1" i="1">
                                  <a:solidFill>
                                    <a:srgbClr val="C00000"/>
                                  </a:solidFill>
                                  <a:latin typeface="Cambria Math"/>
                                </a:rPr>
                                <m:t>𝒎</m:t>
                              </m:r>
                              <m:r>
                                <a:rPr lang="en-IN" b="1" i="1">
                                  <a:solidFill>
                                    <a:srgbClr val="C00000"/>
                                  </a:solidFill>
                                  <a:latin typeface="Cambria Math"/>
                                </a:rPr>
                                <m:t>𝓵</m:t>
                              </m:r>
                            </m:e>
                            <m:sup>
                              <m:r>
                                <a:rPr lang="en-IN" b="1" i="1">
                                  <a:solidFill>
                                    <a:srgbClr val="C00000"/>
                                  </a:solidFill>
                                  <a:latin typeface="Cambria Math"/>
                                </a:rPr>
                                <m:t>𝟐</m:t>
                              </m:r>
                            </m:sup>
                          </m:sSup>
                        </m:den>
                      </m:f>
                    </m:oMath>
                  </a14:m>
                  <a:endParaRPr lang="en-IN" dirty="0"/>
                </a:p>
              </p:txBody>
            </p:sp>
          </mc:Choice>
          <mc:Fallback xmlns="">
            <p:sp>
              <p:nvSpPr>
                <p:cNvPr id="30" name="TextBox 29"/>
                <p:cNvSpPr txBox="1">
                  <a:spLocks noRot="1" noChangeAspect="1" noMove="1" noResize="1" noEditPoints="1" noAdjustHandles="1" noChangeArrowheads="1" noChangeShapeType="1" noTextEdit="1"/>
                </p:cNvSpPr>
                <p:nvPr/>
              </p:nvSpPr>
              <p:spPr>
                <a:xfrm>
                  <a:off x="2967481" y="3954263"/>
                  <a:ext cx="1313180" cy="533800"/>
                </a:xfrm>
                <a:prstGeom prst="rect">
                  <a:avLst/>
                </a:prstGeom>
                <a:blipFill rotWithShape="1">
                  <a:blip r:embed="rId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2931379" y="2601521"/>
                  <a:ext cx="1313180" cy="533800"/>
                </a:xfrm>
                <a:prstGeom prst="rect">
                  <a:avLst/>
                </a:prstGeom>
                <a:noFill/>
              </p:spPr>
              <p:txBody>
                <a:bodyPr wrap="none" rtlCol="0">
                  <a:spAutoFit/>
                </a:bodyPr>
                <a:lstStyle/>
                <a:p>
                  <a14:m>
                    <m:oMath xmlns:m="http://schemas.openxmlformats.org/officeDocument/2006/math">
                      <m:r>
                        <a:rPr lang="en-IN" i="1" smtClean="0">
                          <a:latin typeface="Cambria Math"/>
                          <a:ea typeface="Cambria Math"/>
                        </a:rPr>
                        <m:t>△</m:t>
                      </m:r>
                      <m:r>
                        <a:rPr lang="en-IN" b="0" i="1" smtClean="0">
                          <a:latin typeface="Cambria Math"/>
                          <a:ea typeface="Cambria Math"/>
                        </a:rPr>
                        <m:t>𝐸</m:t>
                      </m:r>
                      <m:r>
                        <a:rPr lang="en-IN" b="0" i="1" smtClean="0">
                          <a:latin typeface="Cambria Math"/>
                          <a:ea typeface="Cambria Math"/>
                        </a:rPr>
                        <m:t>=</m:t>
                      </m:r>
                    </m:oMath>
                  </a14:m>
                  <a:r>
                    <a:rPr lang="en-IN" b="1" dirty="0">
                      <a:solidFill>
                        <a:srgbClr val="C00000"/>
                      </a:solidFill>
                    </a:rPr>
                    <a:t> </a:t>
                  </a:r>
                  <a14:m>
                    <m:oMath xmlns:m="http://schemas.openxmlformats.org/officeDocument/2006/math">
                      <m:f>
                        <m:fPr>
                          <m:ctrlPr>
                            <a:rPr lang="en-IN" b="1" i="1">
                              <a:solidFill>
                                <a:srgbClr val="C00000"/>
                              </a:solidFill>
                              <a:latin typeface="Cambria Math"/>
                            </a:rPr>
                          </m:ctrlPr>
                        </m:fPr>
                        <m:num>
                          <m:r>
                            <a:rPr lang="en-IN" b="1" i="1" smtClean="0">
                              <a:solidFill>
                                <a:srgbClr val="C00000"/>
                              </a:solidFill>
                              <a:latin typeface="Cambria Math"/>
                            </a:rPr>
                            <m:t>𝟗</m:t>
                          </m:r>
                          <m:sSup>
                            <m:sSupPr>
                              <m:ctrlPr>
                                <a:rPr lang="en-IN" b="1" i="1">
                                  <a:solidFill>
                                    <a:srgbClr val="C00000"/>
                                  </a:solidFill>
                                  <a:latin typeface="Cambria Math"/>
                                </a:rPr>
                              </m:ctrlPr>
                            </m:sSupPr>
                            <m:e>
                              <m:r>
                                <a:rPr lang="en-IN" b="1" i="1">
                                  <a:solidFill>
                                    <a:srgbClr val="C00000"/>
                                  </a:solidFill>
                                  <a:latin typeface="Cambria Math"/>
                                </a:rPr>
                                <m:t>𝒉</m:t>
                              </m:r>
                            </m:e>
                            <m:sup>
                              <m:r>
                                <a:rPr lang="en-IN" b="1" i="1">
                                  <a:solidFill>
                                    <a:srgbClr val="C00000"/>
                                  </a:solidFill>
                                  <a:latin typeface="Cambria Math"/>
                                </a:rPr>
                                <m:t>𝟐</m:t>
                              </m:r>
                            </m:sup>
                          </m:sSup>
                        </m:num>
                        <m:den>
                          <m:sSup>
                            <m:sSupPr>
                              <m:ctrlPr>
                                <a:rPr lang="en-IN" b="1" i="1">
                                  <a:solidFill>
                                    <a:srgbClr val="C00000"/>
                                  </a:solidFill>
                                  <a:latin typeface="Cambria Math"/>
                                </a:rPr>
                              </m:ctrlPr>
                            </m:sSupPr>
                            <m:e>
                              <m:r>
                                <a:rPr lang="en-IN" b="1" i="1">
                                  <a:solidFill>
                                    <a:srgbClr val="C00000"/>
                                  </a:solidFill>
                                  <a:latin typeface="Cambria Math"/>
                                </a:rPr>
                                <m:t>𝟖</m:t>
                              </m:r>
                              <m:r>
                                <a:rPr lang="en-IN" b="1" i="1">
                                  <a:solidFill>
                                    <a:srgbClr val="C00000"/>
                                  </a:solidFill>
                                  <a:latin typeface="Cambria Math"/>
                                </a:rPr>
                                <m:t>𝒎</m:t>
                              </m:r>
                              <m:r>
                                <a:rPr lang="en-IN" b="1" i="1">
                                  <a:solidFill>
                                    <a:srgbClr val="C00000"/>
                                  </a:solidFill>
                                  <a:latin typeface="Cambria Math"/>
                                </a:rPr>
                                <m:t>𝓵</m:t>
                              </m:r>
                            </m:e>
                            <m:sup>
                              <m:r>
                                <a:rPr lang="en-IN" b="1" i="1">
                                  <a:solidFill>
                                    <a:srgbClr val="C00000"/>
                                  </a:solidFill>
                                  <a:latin typeface="Cambria Math"/>
                                </a:rPr>
                                <m:t>𝟐</m:t>
                              </m:r>
                            </m:sup>
                          </m:sSup>
                        </m:den>
                      </m:f>
                    </m:oMath>
                  </a14:m>
                  <a:endParaRPr lang="en-IN" dirty="0"/>
                </a:p>
              </p:txBody>
            </p:sp>
          </mc:Choice>
          <mc:Fallback xmlns="">
            <p:sp>
              <p:nvSpPr>
                <p:cNvPr id="31" name="TextBox 30"/>
                <p:cNvSpPr txBox="1">
                  <a:spLocks noRot="1" noChangeAspect="1" noMove="1" noResize="1" noEditPoints="1" noAdjustHandles="1" noChangeArrowheads="1" noChangeShapeType="1" noTextEdit="1"/>
                </p:cNvSpPr>
                <p:nvPr/>
              </p:nvSpPr>
              <p:spPr>
                <a:xfrm>
                  <a:off x="2931379" y="2601521"/>
                  <a:ext cx="1313180" cy="533800"/>
                </a:xfrm>
                <a:prstGeom prst="rect">
                  <a:avLst/>
                </a:prstGeom>
                <a:blipFill rotWithShape="1">
                  <a:blip r:embed="rId10"/>
                  <a:stretch>
                    <a:fillRect/>
                  </a:stretch>
                </a:blipFill>
              </p:spPr>
              <p:txBody>
                <a:bodyPr/>
                <a:lstStyle/>
                <a:p>
                  <a:r>
                    <a:rPr lang="en-IN">
                      <a:noFill/>
                    </a:rPr>
                    <a:t> </a:t>
                  </a:r>
                </a:p>
              </p:txBody>
            </p:sp>
          </mc:Fallback>
        </mc:AlternateContent>
        <p:cxnSp>
          <p:nvCxnSpPr>
            <p:cNvPr id="36" name="Straight Arrow Connector 35"/>
            <p:cNvCxnSpPr/>
            <p:nvPr/>
          </p:nvCxnSpPr>
          <p:spPr>
            <a:xfrm>
              <a:off x="2743200" y="2240382"/>
              <a:ext cx="0" cy="1364767"/>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37" name="Straight Arrow Connector 36"/>
            <p:cNvCxnSpPr/>
            <p:nvPr/>
          </p:nvCxnSpPr>
          <p:spPr>
            <a:xfrm>
              <a:off x="2743200" y="3605149"/>
              <a:ext cx="0" cy="1143012"/>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39" name="Straight Arrow Connector 38"/>
            <p:cNvCxnSpPr/>
            <p:nvPr/>
          </p:nvCxnSpPr>
          <p:spPr>
            <a:xfrm>
              <a:off x="2743200" y="4738588"/>
              <a:ext cx="0" cy="838299"/>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42" name="Straight Arrow Connector 41"/>
            <p:cNvCxnSpPr/>
            <p:nvPr/>
          </p:nvCxnSpPr>
          <p:spPr>
            <a:xfrm>
              <a:off x="2743200" y="5535943"/>
              <a:ext cx="0" cy="520473"/>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grpSp>
      <mc:AlternateContent xmlns:mc="http://schemas.openxmlformats.org/markup-compatibility/2006" xmlns:a14="http://schemas.microsoft.com/office/drawing/2010/main">
        <mc:Choice Requires="a14">
          <p:sp>
            <p:nvSpPr>
              <p:cNvPr id="45" name="object 6"/>
              <p:cNvSpPr txBox="1"/>
              <p:nvPr/>
            </p:nvSpPr>
            <p:spPr>
              <a:xfrm>
                <a:off x="4999255" y="4434814"/>
                <a:ext cx="2315945" cy="454292"/>
              </a:xfrm>
              <a:prstGeom prst="rect">
                <a:avLst/>
              </a:prstGeom>
            </p:spPr>
            <p:txBody>
              <a:bodyPr vert="horz" wrap="square" lIns="0" tIns="12700" rIns="0" bIns="0" rtlCol="0">
                <a:spAutoFit/>
              </a:bodyPr>
              <a:lstStyle/>
              <a:p>
                <a:pPr marL="38100">
                  <a:spcBef>
                    <a:spcPts val="100"/>
                  </a:spcBef>
                </a:pPr>
                <a:r>
                  <a:rPr lang="en-IN" spc="-5" dirty="0" smtClean="0">
                    <a:solidFill>
                      <a:schemeClr val="bg1"/>
                    </a:solidFill>
                    <a:latin typeface="Cambria" pitchFamily="18" charset="0"/>
                    <a:ea typeface="Cambria" pitchFamily="18" charset="0"/>
                    <a:cs typeface="Georgia"/>
                  </a:rPr>
                  <a:t>E</a:t>
                </a:r>
                <a:r>
                  <a:rPr lang="en-IN" spc="-7" baseline="-20833" dirty="0" smtClean="0">
                    <a:solidFill>
                      <a:schemeClr val="bg1"/>
                    </a:solidFill>
                    <a:latin typeface="Cambria" pitchFamily="18" charset="0"/>
                    <a:ea typeface="Cambria" pitchFamily="18" charset="0"/>
                    <a:cs typeface="Georgia"/>
                  </a:rPr>
                  <a:t>3</a:t>
                </a:r>
                <a:r>
                  <a:rPr lang="en-IN" spc="-5" dirty="0" smtClean="0">
                    <a:solidFill>
                      <a:schemeClr val="bg1"/>
                    </a:solidFill>
                    <a:latin typeface="Cambria" pitchFamily="18" charset="0"/>
                    <a:ea typeface="Cambria" pitchFamily="18" charset="0"/>
                    <a:cs typeface="Georgia"/>
                  </a:rPr>
                  <a:t>=</a:t>
                </a:r>
                <a14:m>
                  <m:oMath xmlns:m="http://schemas.openxmlformats.org/officeDocument/2006/math">
                    <m:f>
                      <m:fPr>
                        <m:ctrlPr>
                          <a:rPr lang="ar-AE" b="1" i="1">
                            <a:solidFill>
                              <a:schemeClr val="bg1"/>
                            </a:solidFill>
                            <a:latin typeface="Cambria Math"/>
                          </a:rPr>
                        </m:ctrlPr>
                      </m:fPr>
                      <m:num>
                        <m:r>
                          <a:rPr lang="en-IN" b="1" i="1" smtClean="0">
                            <a:solidFill>
                              <a:schemeClr val="bg1"/>
                            </a:solidFill>
                            <a:latin typeface="Cambria Math"/>
                          </a:rPr>
                          <m:t>𝟗</m:t>
                        </m:r>
                        <m:sSup>
                          <m:sSupPr>
                            <m:ctrlPr>
                              <a:rPr lang="ar-AE" b="1" i="1">
                                <a:solidFill>
                                  <a:schemeClr val="bg1"/>
                                </a:solidFill>
                                <a:latin typeface="Cambria Math"/>
                              </a:rPr>
                            </m:ctrlPr>
                          </m:sSupPr>
                          <m:e>
                            <m:r>
                              <a:rPr lang="en-IN" b="1" i="1">
                                <a:solidFill>
                                  <a:schemeClr val="bg1"/>
                                </a:solidFill>
                                <a:latin typeface="Cambria Math"/>
                              </a:rPr>
                              <m:t>𝒉</m:t>
                            </m:r>
                          </m:e>
                          <m:sup>
                            <m:r>
                              <a:rPr lang="en-IN" b="1" i="1">
                                <a:solidFill>
                                  <a:schemeClr val="bg1"/>
                                </a:solidFill>
                                <a:latin typeface="Cambria Math"/>
                              </a:rPr>
                              <m:t>𝟐</m:t>
                            </m:r>
                          </m:sup>
                        </m:sSup>
                        <m:r>
                          <a:rPr lang="en-IN" b="1" i="1" smtClean="0">
                            <a:solidFill>
                              <a:schemeClr val="bg1"/>
                            </a:solidFill>
                            <a:latin typeface="Cambria Math" panose="02040503050406030204" pitchFamily="18" charset="0"/>
                          </a:rPr>
                          <m:t> </m:t>
                        </m:r>
                      </m:num>
                      <m:den>
                        <m:sSup>
                          <m:sSupPr>
                            <m:ctrlPr>
                              <a:rPr lang="ar-AE" b="1" i="1">
                                <a:solidFill>
                                  <a:schemeClr val="bg1"/>
                                </a:solidFill>
                                <a:latin typeface="Cambria Math"/>
                              </a:rPr>
                            </m:ctrlPr>
                          </m:sSupPr>
                          <m:e>
                            <m:r>
                              <a:rPr lang="en-IN" b="1" i="1">
                                <a:solidFill>
                                  <a:schemeClr val="bg1"/>
                                </a:solidFill>
                                <a:latin typeface="Cambria Math"/>
                              </a:rPr>
                              <m:t>𝟖</m:t>
                            </m:r>
                            <m:r>
                              <a:rPr lang="en-IN" b="1" i="1">
                                <a:solidFill>
                                  <a:schemeClr val="bg1"/>
                                </a:solidFill>
                                <a:latin typeface="Cambria Math"/>
                              </a:rPr>
                              <m:t>𝒎</m:t>
                            </m:r>
                            <m:r>
                              <a:rPr lang="en-IN" b="1" i="1">
                                <a:solidFill>
                                  <a:schemeClr val="bg1"/>
                                </a:solidFill>
                                <a:latin typeface="Cambria Math"/>
                              </a:rPr>
                              <m:t>𝓵</m:t>
                            </m:r>
                          </m:e>
                          <m:sup>
                            <m:r>
                              <a:rPr lang="en-IN" b="1" i="1">
                                <a:solidFill>
                                  <a:schemeClr val="bg1"/>
                                </a:solidFill>
                                <a:latin typeface="Cambria Math"/>
                              </a:rPr>
                              <m:t>𝟐</m:t>
                            </m:r>
                          </m:sup>
                        </m:sSup>
                      </m:den>
                    </m:f>
                  </m:oMath>
                </a14:m>
                <a:endParaRPr lang="ar-AE" dirty="0">
                  <a:solidFill>
                    <a:schemeClr val="bg1"/>
                  </a:solidFill>
                </a:endParaRPr>
              </a:p>
            </p:txBody>
          </p:sp>
        </mc:Choice>
        <mc:Fallback xmlns="">
          <p:sp>
            <p:nvSpPr>
              <p:cNvPr id="45" name="object 6"/>
              <p:cNvSpPr txBox="1">
                <a:spLocks noRot="1" noChangeAspect="1" noMove="1" noResize="1" noEditPoints="1" noAdjustHandles="1" noChangeArrowheads="1" noChangeShapeType="1" noTextEdit="1"/>
              </p:cNvSpPr>
              <p:nvPr/>
            </p:nvSpPr>
            <p:spPr>
              <a:xfrm>
                <a:off x="4999255" y="4434814"/>
                <a:ext cx="2315945" cy="454292"/>
              </a:xfrm>
              <a:prstGeom prst="rect">
                <a:avLst/>
              </a:prstGeom>
              <a:blipFill rotWithShape="1">
                <a:blip r:embed="rId11"/>
                <a:stretch>
                  <a:fillRect l="-4474"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object 6"/>
              <p:cNvSpPr txBox="1"/>
              <p:nvPr/>
            </p:nvSpPr>
            <p:spPr>
              <a:xfrm>
                <a:off x="4999255" y="5253542"/>
                <a:ext cx="901065" cy="454292"/>
              </a:xfrm>
              <a:prstGeom prst="rect">
                <a:avLst/>
              </a:prstGeom>
            </p:spPr>
            <p:txBody>
              <a:bodyPr vert="horz" wrap="square" lIns="0" tIns="12700" rIns="0" bIns="0" rtlCol="0">
                <a:spAutoFit/>
              </a:bodyPr>
              <a:lstStyle/>
              <a:p>
                <a:pPr marL="38100">
                  <a:spcBef>
                    <a:spcPts val="100"/>
                  </a:spcBef>
                </a:pPr>
                <a:r>
                  <a:rPr lang="en-IN" spc="-5" dirty="0" smtClean="0">
                    <a:solidFill>
                      <a:schemeClr val="bg1"/>
                    </a:solidFill>
                    <a:latin typeface="Cambria" pitchFamily="18" charset="0"/>
                    <a:ea typeface="Cambria" pitchFamily="18" charset="0"/>
                    <a:cs typeface="Georgia"/>
                  </a:rPr>
                  <a:t>E</a:t>
                </a:r>
                <a:r>
                  <a:rPr lang="en-IN" spc="-7" baseline="-20833" dirty="0" smtClean="0">
                    <a:solidFill>
                      <a:schemeClr val="bg1"/>
                    </a:solidFill>
                    <a:latin typeface="Cambria" pitchFamily="18" charset="0"/>
                    <a:ea typeface="Cambria" pitchFamily="18" charset="0"/>
                    <a:cs typeface="Georgia"/>
                  </a:rPr>
                  <a:t>2</a:t>
                </a:r>
                <a:r>
                  <a:rPr lang="en-IN" spc="-5" dirty="0" smtClean="0">
                    <a:solidFill>
                      <a:schemeClr val="bg1"/>
                    </a:solidFill>
                    <a:latin typeface="Cambria" pitchFamily="18" charset="0"/>
                    <a:ea typeface="Cambria" pitchFamily="18" charset="0"/>
                    <a:cs typeface="Georgia"/>
                  </a:rPr>
                  <a:t>=</a:t>
                </a:r>
                <a14:m>
                  <m:oMath xmlns:m="http://schemas.openxmlformats.org/officeDocument/2006/math">
                    <m:f>
                      <m:fPr>
                        <m:ctrlPr>
                          <a:rPr lang="ar-AE" b="1" i="1">
                            <a:solidFill>
                              <a:schemeClr val="bg1"/>
                            </a:solidFill>
                            <a:latin typeface="Cambria Math"/>
                          </a:rPr>
                        </m:ctrlPr>
                      </m:fPr>
                      <m:num>
                        <m:r>
                          <a:rPr lang="en-IN" b="1" i="1" smtClean="0">
                            <a:solidFill>
                              <a:schemeClr val="bg1"/>
                            </a:solidFill>
                            <a:latin typeface="Cambria Math"/>
                          </a:rPr>
                          <m:t>𝟒</m:t>
                        </m:r>
                        <m:sSup>
                          <m:sSupPr>
                            <m:ctrlPr>
                              <a:rPr lang="ar-AE" b="1" i="1">
                                <a:solidFill>
                                  <a:schemeClr val="bg1"/>
                                </a:solidFill>
                                <a:latin typeface="Cambria Math"/>
                              </a:rPr>
                            </m:ctrlPr>
                          </m:sSupPr>
                          <m:e>
                            <m:r>
                              <a:rPr lang="en-IN" b="1" i="1">
                                <a:solidFill>
                                  <a:schemeClr val="bg1"/>
                                </a:solidFill>
                                <a:latin typeface="Cambria Math"/>
                              </a:rPr>
                              <m:t>𝒉</m:t>
                            </m:r>
                          </m:e>
                          <m:sup>
                            <m:r>
                              <a:rPr lang="en-IN" b="1" i="1">
                                <a:solidFill>
                                  <a:schemeClr val="bg1"/>
                                </a:solidFill>
                                <a:latin typeface="Cambria Math"/>
                              </a:rPr>
                              <m:t>𝟐</m:t>
                            </m:r>
                          </m:sup>
                        </m:sSup>
                      </m:num>
                      <m:den>
                        <m:sSup>
                          <m:sSupPr>
                            <m:ctrlPr>
                              <a:rPr lang="ar-AE" b="1" i="1">
                                <a:solidFill>
                                  <a:schemeClr val="bg1"/>
                                </a:solidFill>
                                <a:latin typeface="Cambria Math"/>
                              </a:rPr>
                            </m:ctrlPr>
                          </m:sSupPr>
                          <m:e>
                            <m:r>
                              <a:rPr lang="en-IN" b="1" i="1">
                                <a:solidFill>
                                  <a:schemeClr val="bg1"/>
                                </a:solidFill>
                                <a:latin typeface="Cambria Math"/>
                              </a:rPr>
                              <m:t>𝟖</m:t>
                            </m:r>
                            <m:r>
                              <a:rPr lang="en-IN" b="1" i="1">
                                <a:solidFill>
                                  <a:schemeClr val="bg1"/>
                                </a:solidFill>
                                <a:latin typeface="Cambria Math"/>
                              </a:rPr>
                              <m:t>𝒎</m:t>
                            </m:r>
                            <m:r>
                              <a:rPr lang="en-IN" b="1" i="1">
                                <a:solidFill>
                                  <a:schemeClr val="bg1"/>
                                </a:solidFill>
                                <a:latin typeface="Cambria Math"/>
                              </a:rPr>
                              <m:t>𝓵</m:t>
                            </m:r>
                          </m:e>
                          <m:sup>
                            <m:r>
                              <a:rPr lang="en-IN" b="1" i="1">
                                <a:solidFill>
                                  <a:schemeClr val="bg1"/>
                                </a:solidFill>
                                <a:latin typeface="Cambria Math"/>
                              </a:rPr>
                              <m:t>𝟐</m:t>
                            </m:r>
                          </m:sup>
                        </m:sSup>
                      </m:den>
                    </m:f>
                  </m:oMath>
                </a14:m>
                <a:endParaRPr lang="ar-AE" dirty="0">
                  <a:solidFill>
                    <a:schemeClr val="bg1"/>
                  </a:solidFill>
                </a:endParaRPr>
              </a:p>
            </p:txBody>
          </p:sp>
        </mc:Choice>
        <mc:Fallback xmlns="">
          <p:sp>
            <p:nvSpPr>
              <p:cNvPr id="46" name="object 6"/>
              <p:cNvSpPr txBox="1">
                <a:spLocks noRot="1" noChangeAspect="1" noMove="1" noResize="1" noEditPoints="1" noAdjustHandles="1" noChangeArrowheads="1" noChangeShapeType="1" noTextEdit="1"/>
              </p:cNvSpPr>
              <p:nvPr/>
            </p:nvSpPr>
            <p:spPr>
              <a:xfrm>
                <a:off x="4999255" y="5253542"/>
                <a:ext cx="901065" cy="454292"/>
              </a:xfrm>
              <a:prstGeom prst="rect">
                <a:avLst/>
              </a:prstGeom>
              <a:blipFill rotWithShape="1">
                <a:blip r:embed="rId12"/>
                <a:stretch>
                  <a:fillRect l="-11486"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object 6"/>
              <p:cNvSpPr txBox="1"/>
              <p:nvPr/>
            </p:nvSpPr>
            <p:spPr>
              <a:xfrm>
                <a:off x="4999255" y="5820700"/>
                <a:ext cx="901065" cy="454292"/>
              </a:xfrm>
              <a:prstGeom prst="rect">
                <a:avLst/>
              </a:prstGeom>
            </p:spPr>
            <p:txBody>
              <a:bodyPr vert="horz" wrap="square" lIns="0" tIns="12700" rIns="0" bIns="0" rtlCol="0">
                <a:spAutoFit/>
              </a:bodyPr>
              <a:lstStyle/>
              <a:p>
                <a:pPr marL="38100">
                  <a:spcBef>
                    <a:spcPts val="100"/>
                  </a:spcBef>
                </a:pPr>
                <a:r>
                  <a:rPr lang="en-IN" spc="-5" dirty="0" smtClean="0">
                    <a:solidFill>
                      <a:schemeClr val="bg1"/>
                    </a:solidFill>
                    <a:latin typeface="Cambria" pitchFamily="18" charset="0"/>
                    <a:ea typeface="Cambria" pitchFamily="18" charset="0"/>
                    <a:cs typeface="Georgia"/>
                  </a:rPr>
                  <a:t>E</a:t>
                </a:r>
                <a:r>
                  <a:rPr lang="en-IN" spc="-7" baseline="-20833" dirty="0" smtClean="0">
                    <a:solidFill>
                      <a:schemeClr val="bg1"/>
                    </a:solidFill>
                    <a:latin typeface="Cambria" pitchFamily="18" charset="0"/>
                    <a:ea typeface="Cambria" pitchFamily="18" charset="0"/>
                    <a:cs typeface="Georgia"/>
                  </a:rPr>
                  <a:t>1</a:t>
                </a:r>
                <a:r>
                  <a:rPr lang="en-IN" spc="-5" dirty="0" smtClean="0">
                    <a:solidFill>
                      <a:schemeClr val="bg1"/>
                    </a:solidFill>
                    <a:latin typeface="Cambria" pitchFamily="18" charset="0"/>
                    <a:ea typeface="Cambria" pitchFamily="18" charset="0"/>
                    <a:cs typeface="Georgia"/>
                  </a:rPr>
                  <a:t>=</a:t>
                </a:r>
                <a14:m>
                  <m:oMath xmlns:m="http://schemas.openxmlformats.org/officeDocument/2006/math">
                    <m:f>
                      <m:fPr>
                        <m:ctrlPr>
                          <a:rPr lang="ar-AE" b="1" i="1">
                            <a:solidFill>
                              <a:schemeClr val="bg1"/>
                            </a:solidFill>
                            <a:latin typeface="Cambria Math"/>
                          </a:rPr>
                        </m:ctrlPr>
                      </m:fPr>
                      <m:num>
                        <m:r>
                          <a:rPr lang="en-IN" b="1" i="1" smtClean="0">
                            <a:solidFill>
                              <a:schemeClr val="bg1"/>
                            </a:solidFill>
                            <a:latin typeface="Cambria Math"/>
                          </a:rPr>
                          <m:t>𝟏</m:t>
                        </m:r>
                        <m:sSup>
                          <m:sSupPr>
                            <m:ctrlPr>
                              <a:rPr lang="ar-AE" b="1" i="1">
                                <a:solidFill>
                                  <a:schemeClr val="bg1"/>
                                </a:solidFill>
                                <a:latin typeface="Cambria Math"/>
                              </a:rPr>
                            </m:ctrlPr>
                          </m:sSupPr>
                          <m:e>
                            <m:r>
                              <a:rPr lang="en-IN" b="1" i="1">
                                <a:solidFill>
                                  <a:schemeClr val="bg1"/>
                                </a:solidFill>
                                <a:latin typeface="Cambria Math"/>
                              </a:rPr>
                              <m:t>𝒉</m:t>
                            </m:r>
                          </m:e>
                          <m:sup>
                            <m:r>
                              <a:rPr lang="en-IN" b="1" i="1">
                                <a:solidFill>
                                  <a:schemeClr val="bg1"/>
                                </a:solidFill>
                                <a:latin typeface="Cambria Math"/>
                              </a:rPr>
                              <m:t>𝟐</m:t>
                            </m:r>
                          </m:sup>
                        </m:sSup>
                      </m:num>
                      <m:den>
                        <m:sSup>
                          <m:sSupPr>
                            <m:ctrlPr>
                              <a:rPr lang="ar-AE" b="1" i="1">
                                <a:solidFill>
                                  <a:schemeClr val="bg1"/>
                                </a:solidFill>
                                <a:latin typeface="Cambria Math"/>
                              </a:rPr>
                            </m:ctrlPr>
                          </m:sSupPr>
                          <m:e>
                            <m:r>
                              <a:rPr lang="en-IN" b="1" i="1">
                                <a:solidFill>
                                  <a:schemeClr val="bg1"/>
                                </a:solidFill>
                                <a:latin typeface="Cambria Math"/>
                              </a:rPr>
                              <m:t>𝟖</m:t>
                            </m:r>
                            <m:r>
                              <a:rPr lang="en-IN" b="1" i="1">
                                <a:solidFill>
                                  <a:schemeClr val="bg1"/>
                                </a:solidFill>
                                <a:latin typeface="Cambria Math"/>
                              </a:rPr>
                              <m:t>𝒎</m:t>
                            </m:r>
                            <m:r>
                              <a:rPr lang="en-IN" b="1" i="1">
                                <a:solidFill>
                                  <a:schemeClr val="bg1"/>
                                </a:solidFill>
                                <a:latin typeface="Cambria Math"/>
                              </a:rPr>
                              <m:t>𝓵</m:t>
                            </m:r>
                          </m:e>
                          <m:sup>
                            <m:r>
                              <a:rPr lang="en-IN" b="1" i="1">
                                <a:solidFill>
                                  <a:schemeClr val="bg1"/>
                                </a:solidFill>
                                <a:latin typeface="Cambria Math"/>
                              </a:rPr>
                              <m:t>𝟐</m:t>
                            </m:r>
                          </m:sup>
                        </m:sSup>
                      </m:den>
                    </m:f>
                  </m:oMath>
                </a14:m>
                <a:endParaRPr lang="ar-AE" dirty="0">
                  <a:solidFill>
                    <a:schemeClr val="bg1"/>
                  </a:solidFill>
                </a:endParaRPr>
              </a:p>
            </p:txBody>
          </p:sp>
        </mc:Choice>
        <mc:Fallback xmlns="">
          <p:sp>
            <p:nvSpPr>
              <p:cNvPr id="47" name="object 6"/>
              <p:cNvSpPr txBox="1">
                <a:spLocks noRot="1" noChangeAspect="1" noMove="1" noResize="1" noEditPoints="1" noAdjustHandles="1" noChangeArrowheads="1" noChangeShapeType="1" noTextEdit="1"/>
              </p:cNvSpPr>
              <p:nvPr/>
            </p:nvSpPr>
            <p:spPr>
              <a:xfrm>
                <a:off x="4999255" y="5820700"/>
                <a:ext cx="901065" cy="454292"/>
              </a:xfrm>
              <a:prstGeom prst="rect">
                <a:avLst/>
              </a:prstGeom>
              <a:blipFill rotWithShape="1">
                <a:blip r:embed="rId13"/>
                <a:stretch>
                  <a:fillRect l="-11486" b="-16216"/>
                </a:stretch>
              </a:blipFill>
            </p:spPr>
            <p:txBody>
              <a:bodyPr/>
              <a:lstStyle/>
              <a:p>
                <a:r>
                  <a:rPr lang="en-US">
                    <a:noFill/>
                  </a:rPr>
                  <a:t> </a:t>
                </a:r>
              </a:p>
            </p:txBody>
          </p:sp>
        </mc:Fallback>
      </mc:AlternateContent>
      <p:grpSp>
        <p:nvGrpSpPr>
          <p:cNvPr id="11" name="Group 10"/>
          <p:cNvGrpSpPr/>
          <p:nvPr/>
        </p:nvGrpSpPr>
        <p:grpSpPr>
          <a:xfrm>
            <a:off x="5959895" y="5886506"/>
            <a:ext cx="2650705" cy="369332"/>
            <a:chOff x="5959895" y="5886506"/>
            <a:chExt cx="2650705" cy="369332"/>
          </a:xfrm>
        </p:grpSpPr>
        <p:cxnSp>
          <p:nvCxnSpPr>
            <p:cNvPr id="6" name="Straight Arrow Connector 5"/>
            <p:cNvCxnSpPr/>
            <p:nvPr/>
          </p:nvCxnSpPr>
          <p:spPr>
            <a:xfrm flipH="1">
              <a:off x="5959895" y="6078382"/>
              <a:ext cx="609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553200" y="5886506"/>
              <a:ext cx="2057400" cy="369332"/>
            </a:xfrm>
            <a:prstGeom prst="rect">
              <a:avLst/>
            </a:prstGeom>
            <a:noFill/>
          </p:spPr>
          <p:txBody>
            <a:bodyPr wrap="square" rtlCol="0">
              <a:spAutoFit/>
            </a:bodyPr>
            <a:lstStyle/>
            <a:p>
              <a:r>
                <a:rPr lang="en-IN" dirty="0" smtClean="0">
                  <a:solidFill>
                    <a:srgbClr val="0033CC"/>
                  </a:solidFill>
                </a:rPr>
                <a:t>Zero point energy</a:t>
              </a:r>
              <a:endParaRPr lang="en-IN" dirty="0">
                <a:solidFill>
                  <a:srgbClr val="0033CC"/>
                </a:solidFill>
              </a:endParaRPr>
            </a:p>
          </p:txBody>
        </p:sp>
      </p:grpSp>
    </p:spTree>
    <p:extLst>
      <p:ext uri="{BB962C8B-B14F-4D97-AF65-F5344CB8AC3E}">
        <p14:creationId xmlns:p14="http://schemas.microsoft.com/office/powerpoint/2010/main" val="424514423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Wave Particle Duality</a:t>
            </a:r>
            <a:endParaRPr lang="en-US" dirty="0"/>
          </a:p>
        </p:txBody>
      </p:sp>
      <p:pic>
        <p:nvPicPr>
          <p:cNvPr id="10248" name="Picture 8" descr="wave_particle"/>
          <p:cNvPicPr>
            <a:picLocks noChangeAspect="1" noChangeArrowheads="1"/>
          </p:cNvPicPr>
          <p:nvPr/>
        </p:nvPicPr>
        <p:blipFill>
          <a:blip r:embed="rId3" cstate="print"/>
          <a:srcRect/>
          <a:stretch>
            <a:fillRect/>
          </a:stretch>
        </p:blipFill>
        <p:spPr bwMode="auto">
          <a:xfrm>
            <a:off x="1600200" y="838200"/>
            <a:ext cx="6248400" cy="4511915"/>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EFA9757-0C61-4E30-8D0F-4A55F9F3566F}" type="slidenum">
              <a:rPr lang="en-US" smtClean="0"/>
              <a:pPr/>
              <a:t>40</a:t>
            </a:fld>
            <a:endParaRPr lang="en-US" dirty="0"/>
          </a:p>
        </p:txBody>
      </p:sp>
      <p:sp>
        <p:nvSpPr>
          <p:cNvPr id="7" name="object 16"/>
          <p:cNvSpPr txBox="1"/>
          <p:nvPr/>
        </p:nvSpPr>
        <p:spPr>
          <a:xfrm>
            <a:off x="304800" y="304800"/>
            <a:ext cx="2743200" cy="316753"/>
          </a:xfrm>
          <a:prstGeom prst="rect">
            <a:avLst/>
          </a:prstGeom>
          <a:ln/>
        </p:spPr>
        <p:style>
          <a:lnRef idx="1">
            <a:schemeClr val="accent4"/>
          </a:lnRef>
          <a:fillRef idx="2">
            <a:schemeClr val="accent4"/>
          </a:fillRef>
          <a:effectRef idx="1">
            <a:schemeClr val="accent4"/>
          </a:effectRef>
          <a:fontRef idx="minor">
            <a:schemeClr val="dk1"/>
          </a:fontRef>
        </p:style>
        <p:txBody>
          <a:bodyPr vert="horz" wrap="square" lIns="0" tIns="39370" rIns="0" bIns="0" rtlCol="0">
            <a:spAutoFit/>
          </a:bodyPr>
          <a:lstStyle/>
          <a:p>
            <a:pPr marL="92075">
              <a:lnSpc>
                <a:spcPct val="100000"/>
              </a:lnSpc>
              <a:spcBef>
                <a:spcPts val="310"/>
              </a:spcBef>
            </a:pPr>
            <a:r>
              <a:rPr sz="1800" spc="-5" dirty="0">
                <a:solidFill>
                  <a:schemeClr val="bg1"/>
                </a:solidFill>
                <a:latin typeface="Georgia"/>
                <a:cs typeface="Georgia"/>
              </a:rPr>
              <a:t>Normalization</a:t>
            </a:r>
            <a:r>
              <a:rPr sz="1800" spc="-15" dirty="0">
                <a:solidFill>
                  <a:schemeClr val="bg1"/>
                </a:solidFill>
                <a:latin typeface="Georgia"/>
                <a:cs typeface="Georgia"/>
              </a:rPr>
              <a:t> </a:t>
            </a:r>
            <a:r>
              <a:rPr sz="1800" spc="-5" dirty="0">
                <a:solidFill>
                  <a:schemeClr val="bg1"/>
                </a:solidFill>
                <a:latin typeface="Georgia"/>
                <a:cs typeface="Georgia"/>
              </a:rPr>
              <a:t>Condition</a:t>
            </a:r>
            <a:endParaRPr sz="1800" dirty="0">
              <a:solidFill>
                <a:schemeClr val="bg1"/>
              </a:solidFill>
              <a:latin typeface="Georgia"/>
              <a:cs typeface="Georgia"/>
            </a:endParaRPr>
          </a:p>
        </p:txBody>
      </p:sp>
      <mc:AlternateContent xmlns:mc="http://schemas.openxmlformats.org/markup-compatibility/2006" xmlns:a14="http://schemas.microsoft.com/office/drawing/2010/main">
        <mc:Choice Requires="a14">
          <p:sp>
            <p:nvSpPr>
              <p:cNvPr id="9" name="Rectangle 8"/>
              <p:cNvSpPr/>
              <p:nvPr/>
            </p:nvSpPr>
            <p:spPr>
              <a:xfrm>
                <a:off x="548548" y="791301"/>
                <a:ext cx="1676400" cy="93801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nary>
                        <m:naryPr>
                          <m:limLoc m:val="undOvr"/>
                          <m:ctrlPr>
                            <a:rPr lang="en-IN" b="1" i="1" smtClean="0">
                              <a:solidFill>
                                <a:schemeClr val="bg1"/>
                              </a:solidFill>
                              <a:latin typeface="Cambria Math"/>
                            </a:rPr>
                          </m:ctrlPr>
                        </m:naryPr>
                        <m:sub>
                          <m:r>
                            <a:rPr lang="en-IN" b="1" i="1">
                              <a:solidFill>
                                <a:schemeClr val="bg1"/>
                              </a:solidFill>
                              <a:latin typeface="Cambria Math"/>
                            </a:rPr>
                            <m:t>𝟎</m:t>
                          </m:r>
                        </m:sub>
                        <m:sup>
                          <m:r>
                            <a:rPr lang="en-IN" b="1" i="1">
                              <a:solidFill>
                                <a:schemeClr val="bg1"/>
                              </a:solidFill>
                              <a:latin typeface="Cambria Math"/>
                            </a:rPr>
                            <m:t>𝒍</m:t>
                          </m:r>
                        </m:sup>
                        <m:e>
                          <m:sSubSup>
                            <m:sSubSupPr>
                              <m:ctrlPr>
                                <a:rPr lang="en-IN" b="1" i="1">
                                  <a:solidFill>
                                    <a:schemeClr val="bg1"/>
                                  </a:solidFill>
                                  <a:latin typeface="Cambria Math"/>
                                </a:rPr>
                              </m:ctrlPr>
                            </m:sSubSupPr>
                            <m:e>
                              <m:r>
                                <m:rPr>
                                  <m:sty m:val="p"/>
                                </m:rPr>
                                <a:rPr lang="en-IN">
                                  <a:solidFill>
                                    <a:schemeClr val="bg1"/>
                                  </a:solidFill>
                                  <a:latin typeface="Cambria Math"/>
                                </a:rPr>
                                <m:t>Ψ</m:t>
                              </m:r>
                            </m:e>
                            <m:sub>
                              <m:r>
                                <a:rPr lang="en-IN" b="1" i="1">
                                  <a:solidFill>
                                    <a:schemeClr val="bg1"/>
                                  </a:solidFill>
                                  <a:latin typeface="Cambria Math"/>
                                </a:rPr>
                                <m:t>𝒏</m:t>
                              </m:r>
                            </m:sub>
                            <m:sup>
                              <m:r>
                                <a:rPr lang="en-IN" b="1" i="1">
                                  <a:solidFill>
                                    <a:schemeClr val="bg1"/>
                                  </a:solidFill>
                                  <a:latin typeface="Cambria Math"/>
                                </a:rPr>
                                <m:t>𝟐</m:t>
                              </m:r>
                            </m:sup>
                          </m:sSubSup>
                        </m:e>
                      </m:nary>
                      <m:r>
                        <a:rPr lang="en-IN" b="1" i="1">
                          <a:solidFill>
                            <a:schemeClr val="bg1"/>
                          </a:solidFill>
                          <a:latin typeface="Cambria Math"/>
                        </a:rPr>
                        <m:t> </m:t>
                      </m:r>
                      <m:r>
                        <a:rPr lang="en-IN" b="1" i="1">
                          <a:solidFill>
                            <a:schemeClr val="bg1"/>
                          </a:solidFill>
                          <a:latin typeface="Cambria Math"/>
                        </a:rPr>
                        <m:t>𝒅𝒙</m:t>
                      </m:r>
                      <m:r>
                        <a:rPr lang="en-IN" b="1" i="1">
                          <a:solidFill>
                            <a:schemeClr val="bg1"/>
                          </a:solidFill>
                          <a:latin typeface="Cambria Math"/>
                        </a:rPr>
                        <m:t>=</m:t>
                      </m:r>
                      <m:r>
                        <a:rPr lang="en-IN" b="1" i="1">
                          <a:solidFill>
                            <a:schemeClr val="bg1"/>
                          </a:solidFill>
                          <a:latin typeface="Cambria Math"/>
                        </a:rPr>
                        <m:t>𝟏</m:t>
                      </m:r>
                    </m:oMath>
                  </m:oMathPara>
                </a14:m>
                <a:endParaRPr lang="en-IN" dirty="0">
                  <a:solidFill>
                    <a:schemeClr val="bg1"/>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548548" y="791301"/>
                <a:ext cx="1676400" cy="938014"/>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619836" y="1776214"/>
                <a:ext cx="2629951" cy="9380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limLoc m:val="undOvr"/>
                          <m:ctrlPr>
                            <a:rPr lang="en-IN" b="1" i="1" smtClean="0">
                              <a:solidFill>
                                <a:schemeClr val="bg1"/>
                              </a:solidFill>
                              <a:latin typeface="Cambria Math"/>
                            </a:rPr>
                          </m:ctrlPr>
                        </m:naryPr>
                        <m:sub>
                          <m:r>
                            <a:rPr lang="en-IN" b="1" i="1">
                              <a:solidFill>
                                <a:schemeClr val="bg1"/>
                              </a:solidFill>
                              <a:latin typeface="Cambria Math"/>
                            </a:rPr>
                            <m:t>𝟎</m:t>
                          </m:r>
                        </m:sub>
                        <m:sup>
                          <m:r>
                            <a:rPr lang="en-IN" b="1" i="1">
                              <a:solidFill>
                                <a:schemeClr val="bg1"/>
                              </a:solidFill>
                              <a:latin typeface="Cambria Math"/>
                            </a:rPr>
                            <m:t>𝒍</m:t>
                          </m:r>
                        </m:sup>
                        <m:e>
                          <m:sSup>
                            <m:sSupPr>
                              <m:ctrlPr>
                                <a:rPr lang="en-IN" i="1">
                                  <a:solidFill>
                                    <a:schemeClr val="bg1"/>
                                  </a:solidFill>
                                  <a:latin typeface="Cambria Math"/>
                                </a:rPr>
                              </m:ctrlPr>
                            </m:sSupPr>
                            <m:e>
                              <m:r>
                                <m:rPr>
                                  <m:sty m:val="p"/>
                                </m:rPr>
                                <a:rPr lang="en-IN">
                                  <a:solidFill>
                                    <a:schemeClr val="bg1"/>
                                  </a:solidFill>
                                  <a:latin typeface="Cambria Math"/>
                                </a:rPr>
                                <m:t>A</m:t>
                              </m:r>
                              <m:r>
                                <a:rPr lang="en-IN">
                                  <a:solidFill>
                                    <a:schemeClr val="bg1"/>
                                  </a:solidFill>
                                  <a:latin typeface="Cambria Math"/>
                                </a:rPr>
                                <m:t> </m:t>
                              </m:r>
                            </m:e>
                            <m:sup>
                              <m:r>
                                <a:rPr lang="en-IN" i="1">
                                  <a:solidFill>
                                    <a:schemeClr val="bg1"/>
                                  </a:solidFill>
                                  <a:latin typeface="Cambria Math"/>
                                </a:rPr>
                                <m:t>2</m:t>
                              </m:r>
                            </m:sup>
                          </m:sSup>
                          <m:sSup>
                            <m:sSupPr>
                              <m:ctrlPr>
                                <a:rPr lang="en-IN" i="1">
                                  <a:solidFill>
                                    <a:schemeClr val="bg1"/>
                                  </a:solidFill>
                                  <a:latin typeface="Cambria Math"/>
                                </a:rPr>
                              </m:ctrlPr>
                            </m:sSupPr>
                            <m:e>
                              <m:r>
                                <m:rPr>
                                  <m:sty m:val="p"/>
                                </m:rPr>
                                <a:rPr lang="en-IN">
                                  <a:solidFill>
                                    <a:schemeClr val="bg1"/>
                                  </a:solidFill>
                                  <a:latin typeface="Cambria Math"/>
                                </a:rPr>
                                <m:t>sin</m:t>
                              </m:r>
                            </m:e>
                            <m:sup>
                              <m:r>
                                <a:rPr lang="en-IN" i="1">
                                  <a:solidFill>
                                    <a:schemeClr val="bg1"/>
                                  </a:solidFill>
                                  <a:latin typeface="Cambria Math"/>
                                </a:rPr>
                                <m:t>2</m:t>
                              </m:r>
                            </m:sup>
                          </m:sSup>
                          <m:r>
                            <a:rPr lang="en-IN">
                              <a:solidFill>
                                <a:schemeClr val="bg1"/>
                              </a:solidFill>
                              <a:latin typeface="Cambria Math"/>
                            </a:rPr>
                            <m:t> (</m:t>
                          </m:r>
                          <m:f>
                            <m:fPr>
                              <m:ctrlPr>
                                <a:rPr lang="en-IN" i="1">
                                  <a:solidFill>
                                    <a:schemeClr val="bg1"/>
                                  </a:solidFill>
                                  <a:latin typeface="Cambria Math"/>
                                </a:rPr>
                              </m:ctrlPr>
                            </m:fPr>
                            <m:num>
                              <m:r>
                                <a:rPr lang="en-IN" i="1">
                                  <a:solidFill>
                                    <a:schemeClr val="bg1"/>
                                  </a:solidFill>
                                  <a:latin typeface="Cambria Math"/>
                                </a:rPr>
                                <m:t>𝑛</m:t>
                              </m:r>
                              <m:r>
                                <a:rPr lang="en-IN" i="1">
                                  <a:solidFill>
                                    <a:schemeClr val="bg1"/>
                                  </a:solidFill>
                                  <a:latin typeface="Cambria Math"/>
                                </a:rPr>
                                <m:t>𝜋</m:t>
                              </m:r>
                              <m:r>
                                <a:rPr lang="en-IN" i="1">
                                  <a:solidFill>
                                    <a:schemeClr val="bg1"/>
                                  </a:solidFill>
                                  <a:latin typeface="Cambria Math"/>
                                </a:rPr>
                                <m:t>𝑥</m:t>
                              </m:r>
                            </m:num>
                            <m:den>
                              <m:r>
                                <a:rPr lang="en-IN" i="1">
                                  <a:solidFill>
                                    <a:schemeClr val="bg1"/>
                                  </a:solidFill>
                                  <a:latin typeface="Cambria Math"/>
                                </a:rPr>
                                <m:t>𝑙</m:t>
                              </m:r>
                            </m:den>
                          </m:f>
                          <m:r>
                            <a:rPr lang="en-IN">
                              <a:solidFill>
                                <a:schemeClr val="bg1"/>
                              </a:solidFill>
                              <a:latin typeface="Cambria Math"/>
                            </a:rPr>
                            <m:t>)</m:t>
                          </m:r>
                        </m:e>
                      </m:nary>
                      <m:r>
                        <a:rPr lang="en-IN" b="1" i="1">
                          <a:solidFill>
                            <a:schemeClr val="bg1"/>
                          </a:solidFill>
                          <a:latin typeface="Cambria Math"/>
                        </a:rPr>
                        <m:t> </m:t>
                      </m:r>
                      <m:r>
                        <a:rPr lang="en-IN" b="1" i="1">
                          <a:solidFill>
                            <a:schemeClr val="bg1"/>
                          </a:solidFill>
                          <a:latin typeface="Cambria Math"/>
                        </a:rPr>
                        <m:t>𝒅𝒙</m:t>
                      </m:r>
                      <m:r>
                        <a:rPr lang="en-IN" b="1" i="1">
                          <a:solidFill>
                            <a:schemeClr val="bg1"/>
                          </a:solidFill>
                          <a:latin typeface="Cambria Math"/>
                        </a:rPr>
                        <m:t>=</m:t>
                      </m:r>
                      <m:r>
                        <a:rPr lang="en-IN" b="1" i="1">
                          <a:solidFill>
                            <a:schemeClr val="bg1"/>
                          </a:solidFill>
                          <a:latin typeface="Cambria Math"/>
                        </a:rPr>
                        <m:t>𝟏</m:t>
                      </m:r>
                    </m:oMath>
                  </m:oMathPara>
                </a14:m>
                <a:endParaRPr lang="en-IN" dirty="0">
                  <a:solidFill>
                    <a:schemeClr val="bg1"/>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619836" y="1776214"/>
                <a:ext cx="2629951" cy="938014"/>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602815" y="2957314"/>
                <a:ext cx="4572000" cy="718658"/>
              </a:xfrm>
              <a:prstGeom prst="rect">
                <a:avLst/>
              </a:prstGeom>
            </p:spPr>
            <p:txBody>
              <a:bodyPr>
                <a:spAutoFit/>
              </a:bodyPr>
              <a:lstStyle/>
              <a:p>
                <a:r>
                  <a:rPr lang="en-IN" b="1" dirty="0" smtClean="0">
                    <a:solidFill>
                      <a:schemeClr val="bg1"/>
                    </a:solidFill>
                  </a:rPr>
                  <a:t> </a:t>
                </a:r>
                <a:r>
                  <a:rPr lang="en-IN" sz="2000" dirty="0" smtClean="0">
                    <a:solidFill>
                      <a:schemeClr val="bg1"/>
                    </a:solidFill>
                    <a:latin typeface="Cambria" pitchFamily="18" charset="0"/>
                    <a:ea typeface="Cambria" pitchFamily="18" charset="0"/>
                  </a:rPr>
                  <a:t>A </a:t>
                </a:r>
                <a:r>
                  <a:rPr lang="en-IN" sz="2000" dirty="0">
                    <a:solidFill>
                      <a:schemeClr val="bg1"/>
                    </a:solidFill>
                    <a:latin typeface="Cambria" pitchFamily="18" charset="0"/>
                    <a:ea typeface="Cambria" pitchFamily="18" charset="0"/>
                  </a:rPr>
                  <a:t>= </a:t>
                </a:r>
                <a14:m>
                  <m:oMath xmlns:m="http://schemas.openxmlformats.org/officeDocument/2006/math">
                    <m:rad>
                      <m:radPr>
                        <m:degHide m:val="on"/>
                        <m:ctrlPr>
                          <a:rPr lang="en-IN" sz="2000" i="1">
                            <a:solidFill>
                              <a:schemeClr val="bg1"/>
                            </a:solidFill>
                            <a:latin typeface="Cambria Math"/>
                          </a:rPr>
                        </m:ctrlPr>
                      </m:radPr>
                      <m:deg/>
                      <m:e>
                        <m:f>
                          <m:fPr>
                            <m:ctrlPr>
                              <a:rPr lang="en-IN" sz="2000" i="1">
                                <a:solidFill>
                                  <a:schemeClr val="bg1"/>
                                </a:solidFill>
                                <a:latin typeface="Cambria Math"/>
                              </a:rPr>
                            </m:ctrlPr>
                          </m:fPr>
                          <m:num>
                            <m:r>
                              <a:rPr lang="en-IN" sz="2000" i="1">
                                <a:solidFill>
                                  <a:schemeClr val="bg1"/>
                                </a:solidFill>
                                <a:latin typeface="Cambria Math"/>
                              </a:rPr>
                              <m:t>2</m:t>
                            </m:r>
                          </m:num>
                          <m:den>
                            <m:r>
                              <a:rPr lang="en-IN" sz="2000" i="1">
                                <a:solidFill>
                                  <a:schemeClr val="bg1"/>
                                </a:solidFill>
                                <a:latin typeface="Cambria Math"/>
                              </a:rPr>
                              <m:t>𝑙</m:t>
                            </m:r>
                          </m:den>
                        </m:f>
                      </m:e>
                    </m:rad>
                  </m:oMath>
                </a14:m>
                <a:endParaRPr lang="en-IN" sz="2000" dirty="0">
                  <a:solidFill>
                    <a:schemeClr val="bg1"/>
                  </a:solidFill>
                  <a:latin typeface="Cambria" pitchFamily="18" charset="0"/>
                  <a:ea typeface="Cambria" pitchFamily="18" charset="0"/>
                </a:endParaRPr>
              </a:p>
            </p:txBody>
          </p:sp>
        </mc:Choice>
        <mc:Fallback xmlns="">
          <p:sp>
            <p:nvSpPr>
              <p:cNvPr id="12" name="Rectangle 11"/>
              <p:cNvSpPr>
                <a:spLocks noRot="1" noChangeAspect="1" noMove="1" noResize="1" noEditPoints="1" noAdjustHandles="1" noChangeArrowheads="1" noChangeShapeType="1" noTextEdit="1"/>
              </p:cNvSpPr>
              <p:nvPr/>
            </p:nvSpPr>
            <p:spPr>
              <a:xfrm>
                <a:off x="602815" y="2957314"/>
                <a:ext cx="4572000" cy="718658"/>
              </a:xfrm>
              <a:prstGeom prst="rect">
                <a:avLst/>
              </a:prstGeom>
              <a:blipFill rotWithShape="1">
                <a:blip r:embed="rId4"/>
                <a:stretch>
                  <a:fillRect l="-133"/>
                </a:stretch>
              </a:blipFill>
            </p:spPr>
            <p:txBody>
              <a:bodyPr/>
              <a:lstStyle/>
              <a:p>
                <a:r>
                  <a:rPr lang="en-US">
                    <a:noFill/>
                  </a:rPr>
                  <a:t> </a:t>
                </a:r>
              </a:p>
            </p:txBody>
          </p:sp>
        </mc:Fallback>
      </mc:AlternateContent>
      <p:sp>
        <p:nvSpPr>
          <p:cNvPr id="21" name="object 13"/>
          <p:cNvSpPr/>
          <p:nvPr/>
        </p:nvSpPr>
        <p:spPr>
          <a:xfrm>
            <a:off x="712247" y="5116532"/>
            <a:ext cx="4642588" cy="1028939"/>
          </a:xfrm>
          <a:custGeom>
            <a:avLst/>
            <a:gdLst/>
            <a:ahLst/>
            <a:cxnLst/>
            <a:rect l="l" t="t" r="r" b="b"/>
            <a:pathLst>
              <a:path w="3232785" h="848995">
                <a:moveTo>
                  <a:pt x="0" y="848868"/>
                </a:moveTo>
                <a:lnTo>
                  <a:pt x="3232404" y="848868"/>
                </a:lnTo>
                <a:lnTo>
                  <a:pt x="3232404" y="0"/>
                </a:lnTo>
                <a:lnTo>
                  <a:pt x="0" y="0"/>
                </a:lnTo>
                <a:lnTo>
                  <a:pt x="0" y="848868"/>
                </a:lnTo>
                <a:close/>
              </a:path>
            </a:pathLst>
          </a:custGeom>
          <a:ln/>
        </p:spPr>
        <p:style>
          <a:lnRef idx="2">
            <a:schemeClr val="accent2"/>
          </a:lnRef>
          <a:fillRef idx="1">
            <a:schemeClr val="lt1"/>
          </a:fillRef>
          <a:effectRef idx="0">
            <a:schemeClr val="accent2"/>
          </a:effectRef>
          <a:fontRef idx="minor">
            <a:schemeClr val="dk1"/>
          </a:fontRef>
        </p:style>
        <p:txBody>
          <a:bodyPr wrap="square" lIns="0" tIns="0" rIns="0" bIns="0" rtlCol="0"/>
          <a:lstStyle/>
          <a:p>
            <a:endParaRPr>
              <a:solidFill>
                <a:schemeClr val="bg1"/>
              </a:solidFill>
            </a:endParaRPr>
          </a:p>
        </p:txBody>
      </p:sp>
      <p:sp>
        <p:nvSpPr>
          <p:cNvPr id="22" name="object 14"/>
          <p:cNvSpPr txBox="1"/>
          <p:nvPr/>
        </p:nvSpPr>
        <p:spPr>
          <a:xfrm>
            <a:off x="350689" y="4265008"/>
            <a:ext cx="6659711" cy="289823"/>
          </a:xfrm>
          <a:prstGeom prst="rect">
            <a:avLst/>
          </a:prstGeom>
        </p:spPr>
        <p:txBody>
          <a:bodyPr vert="horz" wrap="square" lIns="0" tIns="12700" rIns="0" bIns="0" rtlCol="0">
            <a:spAutoFit/>
          </a:bodyPr>
          <a:lstStyle/>
          <a:p>
            <a:pPr marL="12700">
              <a:lnSpc>
                <a:spcPct val="100000"/>
              </a:lnSpc>
              <a:spcBef>
                <a:spcPts val="100"/>
              </a:spcBef>
            </a:pPr>
            <a:r>
              <a:rPr sz="1800" spc="-5" dirty="0">
                <a:solidFill>
                  <a:schemeClr val="bg1"/>
                </a:solidFill>
                <a:latin typeface="Georgia"/>
                <a:cs typeface="Georgia"/>
              </a:rPr>
              <a:t>Therefore the </a:t>
            </a:r>
            <a:r>
              <a:rPr sz="1800" dirty="0">
                <a:solidFill>
                  <a:schemeClr val="bg1"/>
                </a:solidFill>
                <a:latin typeface="Georgia"/>
                <a:cs typeface="Georgia"/>
              </a:rPr>
              <a:t>normalized wave </a:t>
            </a:r>
            <a:r>
              <a:rPr sz="1800" spc="-5" dirty="0">
                <a:solidFill>
                  <a:schemeClr val="bg1"/>
                </a:solidFill>
                <a:latin typeface="Georgia"/>
                <a:cs typeface="Georgia"/>
              </a:rPr>
              <a:t>function</a:t>
            </a:r>
            <a:r>
              <a:rPr sz="1800" spc="10" dirty="0">
                <a:solidFill>
                  <a:schemeClr val="bg1"/>
                </a:solidFill>
                <a:latin typeface="Georgia"/>
                <a:cs typeface="Georgia"/>
              </a:rPr>
              <a:t> </a:t>
            </a:r>
            <a:r>
              <a:rPr lang="en-IN" sz="1800" spc="10" dirty="0" smtClean="0">
                <a:solidFill>
                  <a:schemeClr val="bg1"/>
                </a:solidFill>
                <a:latin typeface="Georgia"/>
                <a:cs typeface="Georgia"/>
              </a:rPr>
              <a:t>for particle in 1D box </a:t>
            </a:r>
            <a:r>
              <a:rPr sz="1800" dirty="0" smtClean="0">
                <a:solidFill>
                  <a:schemeClr val="bg1"/>
                </a:solidFill>
                <a:latin typeface="Georgia"/>
                <a:cs typeface="Georgia"/>
              </a:rPr>
              <a:t>is</a:t>
            </a:r>
            <a:r>
              <a:rPr sz="1800" dirty="0">
                <a:solidFill>
                  <a:schemeClr val="bg1"/>
                </a:solidFill>
                <a:latin typeface="Georgia"/>
                <a:cs typeface="Georgia"/>
              </a:rPr>
              <a:t>:</a:t>
            </a:r>
          </a:p>
        </p:txBody>
      </p:sp>
      <p:cxnSp>
        <p:nvCxnSpPr>
          <p:cNvPr id="26" name="Straight Arrow Connector 25"/>
          <p:cNvCxnSpPr/>
          <p:nvPr/>
        </p:nvCxnSpPr>
        <p:spPr>
          <a:xfrm>
            <a:off x="1573177" y="3333850"/>
            <a:ext cx="56410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 name="Rectangle 4"/>
              <p:cNvSpPr/>
              <p:nvPr/>
            </p:nvSpPr>
            <p:spPr>
              <a:xfrm>
                <a:off x="2389495" y="897996"/>
                <a:ext cx="3194208" cy="506870"/>
              </a:xfrm>
              <a:prstGeom prst="rect">
                <a:avLst/>
              </a:prstGeom>
            </p:spPr>
            <p:txBody>
              <a:bodyPr wrap="none">
                <a:spAutoFit/>
              </a:bodyPr>
              <a:lstStyle/>
              <a:p>
                <a:r>
                  <a:rPr lang="en-IN" dirty="0" smtClean="0">
                    <a:solidFill>
                      <a:schemeClr val="bg1"/>
                    </a:solidFill>
                    <a:latin typeface="Cambria" pitchFamily="18" charset="0"/>
                    <a:ea typeface="Cambria" pitchFamily="18" charset="0"/>
                  </a:rPr>
                  <a:t>And we know , Ψ </a:t>
                </a:r>
                <a:r>
                  <a:rPr lang="en-IN" dirty="0">
                    <a:solidFill>
                      <a:schemeClr val="bg1"/>
                    </a:solidFill>
                    <a:latin typeface="Cambria" pitchFamily="18" charset="0"/>
                    <a:ea typeface="Cambria" pitchFamily="18" charset="0"/>
                  </a:rPr>
                  <a:t>= A sin</a:t>
                </a:r>
                <a14:m>
                  <m:oMath xmlns:m="http://schemas.openxmlformats.org/officeDocument/2006/math">
                    <m:d>
                      <m:dPr>
                        <m:ctrlPr>
                          <a:rPr lang="en-IN" i="1" dirty="0">
                            <a:solidFill>
                              <a:schemeClr val="bg1"/>
                            </a:solidFill>
                            <a:latin typeface="Cambria Math"/>
                            <a:ea typeface="Cambria" pitchFamily="18" charset="0"/>
                          </a:rPr>
                        </m:ctrlPr>
                      </m:dPr>
                      <m:e>
                        <m:f>
                          <m:fPr>
                            <m:ctrlPr>
                              <a:rPr lang="en-IN" i="1" dirty="0">
                                <a:solidFill>
                                  <a:schemeClr val="bg1"/>
                                </a:solidFill>
                                <a:latin typeface="Cambria Math"/>
                                <a:ea typeface="Cambria" pitchFamily="18" charset="0"/>
                              </a:rPr>
                            </m:ctrlPr>
                          </m:fPr>
                          <m:num>
                            <m:r>
                              <m:rPr>
                                <m:nor/>
                              </m:rPr>
                              <a:rPr lang="en-IN" spc="-5" dirty="0">
                                <a:solidFill>
                                  <a:schemeClr val="bg1"/>
                                </a:solidFill>
                                <a:latin typeface="Georgia" pitchFamily="18" charset="0"/>
                                <a:cs typeface="Georgia"/>
                              </a:rPr>
                              <m:t>n</m:t>
                            </m:r>
                            <m:r>
                              <m:rPr>
                                <m:nor/>
                              </m:rPr>
                              <a:rPr lang="el-GR" dirty="0">
                                <a:solidFill>
                                  <a:schemeClr val="bg1"/>
                                </a:solidFill>
                                <a:latin typeface="Georgia" pitchFamily="18" charset="0"/>
                                <a:cs typeface="Georgia"/>
                              </a:rPr>
                              <m:t>π</m:t>
                            </m:r>
                            <m:r>
                              <m:rPr>
                                <m:nor/>
                              </m:rPr>
                              <a:rPr lang="en-IN" dirty="0">
                                <a:solidFill>
                                  <a:schemeClr val="bg1"/>
                                </a:solidFill>
                                <a:latin typeface="Georgia" pitchFamily="18" charset="0"/>
                                <a:cs typeface="Georgia"/>
                              </a:rPr>
                              <m:t>x</m:t>
                            </m:r>
                          </m:num>
                          <m:den>
                            <m:r>
                              <a:rPr lang="en-IN" i="1" dirty="0">
                                <a:solidFill>
                                  <a:schemeClr val="bg1"/>
                                </a:solidFill>
                                <a:latin typeface="Cambria Math" panose="02040503050406030204" pitchFamily="18" charset="0"/>
                                <a:cs typeface="Georgia"/>
                              </a:rPr>
                              <m:t>𝑙</m:t>
                            </m:r>
                          </m:den>
                        </m:f>
                      </m:e>
                    </m:d>
                  </m:oMath>
                </a14:m>
                <a:endParaRPr lang="en-IN" dirty="0">
                  <a:solidFill>
                    <a:schemeClr val="bg1"/>
                  </a:solidFill>
                  <a:latin typeface="Cambria" pitchFamily="18" charset="0"/>
                  <a:ea typeface="Cambria"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2389495" y="897996"/>
                <a:ext cx="3194208" cy="506870"/>
              </a:xfrm>
              <a:prstGeom prst="rect">
                <a:avLst/>
              </a:prstGeom>
              <a:blipFill rotWithShape="1">
                <a:blip r:embed="rId5"/>
                <a:stretch>
                  <a:fillRect l="-1718" b="-3614"/>
                </a:stretch>
              </a:blipFill>
            </p:spPr>
            <p:txBody>
              <a:bodyPr/>
              <a:lstStyle/>
              <a:p>
                <a:r>
                  <a:rPr lang="en-US">
                    <a:noFill/>
                  </a:rPr>
                  <a:t> </a:t>
                </a:r>
              </a:p>
            </p:txBody>
          </p:sp>
        </mc:Fallback>
      </mc:AlternateContent>
      <p:grpSp>
        <p:nvGrpSpPr>
          <p:cNvPr id="6" name="Group 5"/>
          <p:cNvGrpSpPr/>
          <p:nvPr/>
        </p:nvGrpSpPr>
        <p:grpSpPr>
          <a:xfrm>
            <a:off x="863288" y="5174453"/>
            <a:ext cx="4491546" cy="894692"/>
            <a:chOff x="863288" y="5174453"/>
            <a:chExt cx="4491546" cy="894692"/>
          </a:xfrm>
        </p:grpSpPr>
        <p:sp>
          <p:nvSpPr>
            <p:cNvPr id="20" name="object 12"/>
            <p:cNvSpPr/>
            <p:nvPr/>
          </p:nvSpPr>
          <p:spPr>
            <a:xfrm>
              <a:off x="863288" y="5174453"/>
              <a:ext cx="1046920" cy="843165"/>
            </a:xfrm>
            <a:prstGeom prst="rect">
              <a:avLst/>
            </a:prstGeom>
            <a:blipFill>
              <a:blip r:embed="rId6" cstate="print"/>
              <a:srcRect/>
              <a:stretch>
                <a:fillRect l="-1" r="-196387" b="5714"/>
              </a:stretch>
            </a:blipFill>
          </p:spPr>
          <p:txBody>
            <a:bodyPr wrap="square" lIns="0" tIns="0" rIns="0" bIns="0" rtlCol="0"/>
            <a:lstStyle/>
            <a:p>
              <a:endParaRPr b="1" dirty="0"/>
            </a:p>
          </p:txBody>
        </p:sp>
        <mc:AlternateContent xmlns:mc="http://schemas.openxmlformats.org/markup-compatibility/2006" xmlns:a14="http://schemas.microsoft.com/office/drawing/2010/main">
          <mc:Choice Requires="a14">
            <p:sp>
              <p:nvSpPr>
                <p:cNvPr id="3" name="TextBox 2"/>
                <p:cNvSpPr txBox="1"/>
                <p:nvPr/>
              </p:nvSpPr>
              <p:spPr>
                <a:xfrm>
                  <a:off x="1983588" y="5250779"/>
                  <a:ext cx="556147" cy="8183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en-IN" i="1" smtClean="0">
                                <a:latin typeface="Cambria Math"/>
                              </a:rPr>
                            </m:ctrlPr>
                          </m:radPr>
                          <m:deg/>
                          <m:e>
                            <m:f>
                              <m:fPr>
                                <m:ctrlPr>
                                  <a:rPr lang="en-IN" i="1" smtClean="0">
                                    <a:latin typeface="Cambria Math"/>
                                  </a:rPr>
                                </m:ctrlPr>
                              </m:fPr>
                              <m:num>
                                <m:r>
                                  <a:rPr lang="en-IN" b="0" i="1" smtClean="0">
                                    <a:latin typeface="Cambria Math" panose="02040503050406030204" pitchFamily="18" charset="0"/>
                                  </a:rPr>
                                  <m:t>2</m:t>
                                </m:r>
                              </m:num>
                              <m:den>
                                <m:r>
                                  <a:rPr lang="en-IN" b="0" i="1" smtClean="0">
                                    <a:latin typeface="Cambria Math" panose="02040503050406030204" pitchFamily="18" charset="0"/>
                                  </a:rPr>
                                  <m:t>𝑙</m:t>
                                </m:r>
                              </m:den>
                            </m:f>
                          </m:e>
                        </m:rad>
                      </m:oMath>
                    </m:oMathPara>
                  </a14:m>
                  <a:endParaRPr lang="en-IN" dirty="0"/>
                </a:p>
              </p:txBody>
            </p:sp>
          </mc:Choice>
          <mc:Fallback xmlns="">
            <p:sp>
              <p:nvSpPr>
                <p:cNvPr id="3" name="TextBox 2"/>
                <p:cNvSpPr txBox="1">
                  <a:spLocks noRot="1" noChangeAspect="1" noMove="1" noResize="1" noEditPoints="1" noAdjustHandles="1" noChangeArrowheads="1" noChangeShapeType="1" noTextEdit="1"/>
                </p:cNvSpPr>
                <p:nvPr/>
              </p:nvSpPr>
              <p:spPr>
                <a:xfrm>
                  <a:off x="1983588" y="5250779"/>
                  <a:ext cx="556147" cy="818366"/>
                </a:xfrm>
                <a:prstGeom prst="rect">
                  <a:avLst/>
                </a:prstGeom>
                <a:blipFill>
                  <a:blip r:embed="rId11"/>
                  <a:stretch>
                    <a:fillRect/>
                  </a:stretch>
                </a:blipFill>
              </p:spPr>
              <p:txBody>
                <a:bodyPr/>
                <a:lstStyle/>
                <a:p>
                  <a:r>
                    <a:rPr lang="en-IN">
                      <a:noFill/>
                    </a:rPr>
                    <a:t> </a:t>
                  </a:r>
                </a:p>
              </p:txBody>
            </p:sp>
          </mc:Fallback>
        </mc:AlternateContent>
        <p:sp>
          <p:nvSpPr>
            <p:cNvPr id="24" name="object 12"/>
            <p:cNvSpPr/>
            <p:nvPr/>
          </p:nvSpPr>
          <p:spPr>
            <a:xfrm>
              <a:off x="2389494" y="5174454"/>
              <a:ext cx="1420505" cy="731190"/>
            </a:xfrm>
            <a:prstGeom prst="rect">
              <a:avLst/>
            </a:prstGeom>
            <a:blipFill>
              <a:blip r:embed="rId6" cstate="print"/>
              <a:srcRect/>
              <a:stretch>
                <a:fillRect l="-140078" t="-3172" b="1"/>
              </a:stretch>
            </a:blipFill>
          </p:spPr>
          <p:txBody>
            <a:bodyPr wrap="square" lIns="0" tIns="0" rIns="0" bIns="0" rtlCol="0"/>
            <a:lstStyle/>
            <a:p>
              <a:endParaRPr b="1" dirty="0"/>
            </a:p>
          </p:txBody>
        </p:sp>
        <p:sp>
          <p:nvSpPr>
            <p:cNvPr id="8" name="Rectangle 7"/>
            <p:cNvSpPr/>
            <p:nvPr/>
          </p:nvSpPr>
          <p:spPr>
            <a:xfrm>
              <a:off x="3959580" y="5475296"/>
              <a:ext cx="1395254" cy="369332"/>
            </a:xfrm>
            <a:prstGeom prst="rect">
              <a:avLst/>
            </a:prstGeom>
          </p:spPr>
          <p:txBody>
            <a:bodyPr wrap="none">
              <a:spAutoFit/>
            </a:bodyPr>
            <a:lstStyle/>
            <a:p>
              <a:pPr marL="91440">
                <a:lnSpc>
                  <a:spcPct val="100000"/>
                </a:lnSpc>
                <a:spcBef>
                  <a:spcPts val="300"/>
                </a:spcBef>
              </a:pPr>
              <a:r>
                <a:rPr lang="en-IN" spc="-5" dirty="0">
                  <a:latin typeface="Georgia"/>
                  <a:cs typeface="Georgia"/>
                </a:rPr>
                <a:t>n=1, 2, 3,…</a:t>
              </a:r>
              <a:endParaRPr lang="en-IN" dirty="0">
                <a:latin typeface="Georgia"/>
                <a:cs typeface="Georgia"/>
              </a:endParaRPr>
            </a:p>
          </p:txBody>
        </p:sp>
      </p:grpSp>
      <p:sp>
        <p:nvSpPr>
          <p:cNvPr id="13" name="Rectangle 12"/>
          <p:cNvSpPr/>
          <p:nvPr/>
        </p:nvSpPr>
        <p:spPr>
          <a:xfrm>
            <a:off x="2026594" y="3165670"/>
            <a:ext cx="2164406" cy="646331"/>
          </a:xfrm>
          <a:prstGeom prst="rect">
            <a:avLst/>
          </a:prstGeom>
        </p:spPr>
        <p:txBody>
          <a:bodyPr wrap="square">
            <a:spAutoFit/>
          </a:bodyPr>
          <a:lstStyle/>
          <a:p>
            <a:pPr marL="91440">
              <a:lnSpc>
                <a:spcPct val="100000"/>
              </a:lnSpc>
              <a:spcBef>
                <a:spcPts val="300"/>
              </a:spcBef>
            </a:pPr>
            <a:r>
              <a:rPr lang="en-IN" spc="-5" dirty="0">
                <a:solidFill>
                  <a:schemeClr val="bg1"/>
                </a:solidFill>
                <a:latin typeface="Georgia"/>
                <a:cs typeface="Georgia"/>
              </a:rPr>
              <a:t>Normalization constant</a:t>
            </a:r>
            <a:endParaRPr lang="en-IN" dirty="0">
              <a:solidFill>
                <a:schemeClr val="bg1"/>
              </a:solidFill>
              <a:latin typeface="Georgia"/>
              <a:cs typeface="Georgia"/>
            </a:endParaRPr>
          </a:p>
        </p:txBody>
      </p:sp>
      <p:sp>
        <p:nvSpPr>
          <p:cNvPr id="4" name="TextBox 3"/>
          <p:cNvSpPr txBox="1"/>
          <p:nvPr/>
        </p:nvSpPr>
        <p:spPr>
          <a:xfrm>
            <a:off x="4543355" y="3056976"/>
            <a:ext cx="4019690" cy="646331"/>
          </a:xfrm>
          <a:prstGeom prst="rect">
            <a:avLst/>
          </a:prstGeom>
          <a:noFill/>
        </p:spPr>
        <p:txBody>
          <a:bodyPr wrap="none" rtlCol="0">
            <a:spAutoFit/>
          </a:bodyPr>
          <a:lstStyle/>
          <a:p>
            <a:r>
              <a:rPr lang="en-IN" dirty="0" smtClean="0">
                <a:solidFill>
                  <a:srgbClr val="0033CC"/>
                </a:solidFill>
              </a:rPr>
              <a:t>Any </a:t>
            </a:r>
            <a:r>
              <a:rPr lang="en-IN" dirty="0" err="1" smtClean="0">
                <a:solidFill>
                  <a:srgbClr val="0033CC"/>
                </a:solidFill>
              </a:rPr>
              <a:t>wavefunction</a:t>
            </a:r>
            <a:r>
              <a:rPr lang="en-IN" dirty="0" smtClean="0">
                <a:solidFill>
                  <a:srgbClr val="0033CC"/>
                </a:solidFill>
              </a:rPr>
              <a:t> can be normalized</a:t>
            </a:r>
          </a:p>
          <a:p>
            <a:r>
              <a:rPr lang="en-IN" dirty="0" smtClean="0">
                <a:solidFill>
                  <a:srgbClr val="0033CC"/>
                </a:solidFill>
              </a:rPr>
              <a:t> by multiplying with a normality constant</a:t>
            </a:r>
            <a:endParaRPr lang="en-IN" dirty="0">
              <a:solidFill>
                <a:srgbClr val="0033CC"/>
              </a:solidFill>
            </a:endParaRPr>
          </a:p>
        </p:txBody>
      </p:sp>
      <mc:AlternateContent xmlns:mc="http://schemas.openxmlformats.org/markup-compatibility/2006" xmlns:a14="http://schemas.microsoft.com/office/drawing/2010/main">
        <mc:Choice Requires="a14">
          <p:sp>
            <p:nvSpPr>
              <p:cNvPr id="11" name="TextBox 10"/>
              <p:cNvSpPr txBox="1"/>
              <p:nvPr/>
            </p:nvSpPr>
            <p:spPr>
              <a:xfrm>
                <a:off x="3200188" y="5648246"/>
                <a:ext cx="337670"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i="1">
                          <a:latin typeface="Cambria Math" panose="02040503050406030204" pitchFamily="18" charset="0"/>
                        </a:rPr>
                        <m:t>𝑙</m:t>
                      </m:r>
                    </m:oMath>
                  </m:oMathPara>
                </a14:m>
                <a:endParaRPr lang="en-IN" dirty="0"/>
              </a:p>
            </p:txBody>
          </p:sp>
        </mc:Choice>
        <mc:Fallback xmlns="">
          <p:sp>
            <p:nvSpPr>
              <p:cNvPr id="11" name="TextBox 10"/>
              <p:cNvSpPr txBox="1">
                <a:spLocks noRot="1" noChangeAspect="1" noMove="1" noResize="1" noEditPoints="1" noAdjustHandles="1" noChangeArrowheads="1" noChangeShapeType="1" noTextEdit="1"/>
              </p:cNvSpPr>
              <p:nvPr/>
            </p:nvSpPr>
            <p:spPr>
              <a:xfrm>
                <a:off x="3200188" y="5648246"/>
                <a:ext cx="337670" cy="369332"/>
              </a:xfrm>
              <a:prstGeom prst="rect">
                <a:avLst/>
              </a:prstGeom>
              <a:blipFill>
                <a:blip r:embed="rId1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flipH="1" flipV="1">
                <a:off x="8153399" y="1259182"/>
                <a:ext cx="393211" cy="63658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IN" i="1">
                              <a:latin typeface="Cambria Math"/>
                            </a:rPr>
                          </m:ctrlPr>
                        </m:fPr>
                        <m:num/>
                        <m:den/>
                      </m:f>
                    </m:oMath>
                  </m:oMathPara>
                </a14:m>
                <a:endParaRPr lang="en-IN" dirty="0"/>
              </a:p>
            </p:txBody>
          </p:sp>
        </mc:Choice>
        <mc:Fallback xmlns="">
          <p:sp>
            <p:nvSpPr>
              <p:cNvPr id="15" name="Rectangle 14"/>
              <p:cNvSpPr>
                <a:spLocks noRot="1" noChangeAspect="1" noMove="1" noResize="1" noEditPoints="1" noAdjustHandles="1" noChangeArrowheads="1" noChangeShapeType="1" noTextEdit="1"/>
              </p:cNvSpPr>
              <p:nvPr/>
            </p:nvSpPr>
            <p:spPr>
              <a:xfrm flipH="1" flipV="1">
                <a:off x="8153399" y="1259182"/>
                <a:ext cx="393211" cy="636585"/>
              </a:xfrm>
              <a:prstGeom prst="rect">
                <a:avLst/>
              </a:prstGeom>
              <a:blipFill>
                <a:blip r:embed="rId13"/>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9650345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EFA9757-0C61-4E30-8D0F-4A55F9F3566F}" type="slidenum">
              <a:rPr lang="en-US" smtClean="0"/>
              <a:pPr/>
              <a:t>41</a:t>
            </a:fld>
            <a:endParaRPr lang="en-US" dirty="0"/>
          </a:p>
        </p:txBody>
      </p:sp>
      <p:sp>
        <p:nvSpPr>
          <p:cNvPr id="3" name="Rectangle 2"/>
          <p:cNvSpPr/>
          <p:nvPr/>
        </p:nvSpPr>
        <p:spPr>
          <a:xfrm>
            <a:off x="228600" y="282054"/>
            <a:ext cx="5867400" cy="369332"/>
          </a:xfrm>
          <a:prstGeom prst="rect">
            <a:avLst/>
          </a:prstGeom>
        </p:spPr>
        <p:txBody>
          <a:bodyPr wrap="square">
            <a:spAutoFit/>
          </a:bodyPr>
          <a:lstStyle/>
          <a:p>
            <a:r>
              <a:rPr lang="en-IN" b="1" dirty="0">
                <a:solidFill>
                  <a:schemeClr val="bg1"/>
                </a:solidFill>
                <a:latin typeface="Georgia" pitchFamily="18" charset="0"/>
              </a:rPr>
              <a:t>Graph of Wave </a:t>
            </a:r>
            <a:r>
              <a:rPr lang="en-IN" b="1" dirty="0" smtClean="0">
                <a:solidFill>
                  <a:schemeClr val="bg1"/>
                </a:solidFill>
                <a:latin typeface="Georgia" pitchFamily="18" charset="0"/>
              </a:rPr>
              <a:t>Functions</a:t>
            </a:r>
            <a:endParaRPr lang="en-IN" dirty="0">
              <a:solidFill>
                <a:schemeClr val="bg1"/>
              </a:solidFill>
              <a:latin typeface="Georgia" pitchFamily="18" charset="0"/>
            </a:endParaRPr>
          </a:p>
        </p:txBody>
      </p:sp>
      <p:sp>
        <p:nvSpPr>
          <p:cNvPr id="7" name="object 13"/>
          <p:cNvSpPr txBox="1">
            <a:spLocks/>
          </p:cNvSpPr>
          <p:nvPr/>
        </p:nvSpPr>
        <p:spPr>
          <a:xfrm>
            <a:off x="289940" y="762000"/>
            <a:ext cx="8396860" cy="592470"/>
          </a:xfrm>
          <a:prstGeom prst="rect">
            <a:avLst/>
          </a:prstGeom>
          <a:ln/>
        </p:spPr>
        <p:style>
          <a:lnRef idx="1">
            <a:schemeClr val="accent4"/>
          </a:lnRef>
          <a:fillRef idx="2">
            <a:schemeClr val="accent4"/>
          </a:fillRef>
          <a:effectRef idx="1">
            <a:schemeClr val="accent4"/>
          </a:effectRef>
          <a:fontRef idx="minor">
            <a:schemeClr val="dk1"/>
          </a:fontRef>
        </p:style>
        <p:txBody>
          <a:bodyPr vert="horz" wrap="square" lIns="0" tIns="38100" rIns="0" bIns="0" rtlCol="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91440" marR="296545" algn="l">
              <a:spcBef>
                <a:spcPts val="300"/>
              </a:spcBef>
            </a:pPr>
            <a:r>
              <a:rPr lang="en-IN" sz="1800" b="1" dirty="0" smtClean="0">
                <a:solidFill>
                  <a:schemeClr val="bg1"/>
                </a:solidFill>
                <a:latin typeface="Cambria" pitchFamily="18" charset="0"/>
                <a:ea typeface="Cambria" pitchFamily="18" charset="0"/>
                <a:cs typeface="Georgia"/>
              </a:rPr>
              <a:t>The wave </a:t>
            </a:r>
            <a:r>
              <a:rPr lang="en-IN" sz="1800" b="1" spc="-5" dirty="0" smtClean="0">
                <a:solidFill>
                  <a:schemeClr val="bg1"/>
                </a:solidFill>
                <a:latin typeface="Cambria" pitchFamily="18" charset="0"/>
                <a:ea typeface="Cambria" pitchFamily="18" charset="0"/>
                <a:cs typeface="Georgia"/>
              </a:rPr>
              <a:t>function ψ(x) </a:t>
            </a:r>
            <a:r>
              <a:rPr lang="en-IN" sz="1800" b="1" dirty="0" smtClean="0">
                <a:solidFill>
                  <a:schemeClr val="bg1"/>
                </a:solidFill>
                <a:latin typeface="Cambria" pitchFamily="18" charset="0"/>
                <a:ea typeface="Cambria" pitchFamily="18" charset="0"/>
                <a:cs typeface="Georgia"/>
              </a:rPr>
              <a:t>is </a:t>
            </a:r>
            <a:r>
              <a:rPr lang="en-IN" sz="1800" b="1" spc="-5" dirty="0" smtClean="0">
                <a:solidFill>
                  <a:schemeClr val="bg1"/>
                </a:solidFill>
                <a:latin typeface="Cambria" pitchFamily="18" charset="0"/>
                <a:ea typeface="Cambria" pitchFamily="18" charset="0"/>
              </a:rPr>
              <a:t>sinusoidal </a:t>
            </a:r>
            <a:r>
              <a:rPr lang="en-IN" sz="1800" dirty="0" smtClean="0">
                <a:solidFill>
                  <a:schemeClr val="bg1"/>
                </a:solidFill>
              </a:rPr>
              <a:t>. </a:t>
            </a:r>
            <a:r>
              <a:rPr lang="en-IN" sz="1800" b="1" dirty="0" smtClean="0">
                <a:solidFill>
                  <a:schemeClr val="bg1"/>
                </a:solidFill>
                <a:latin typeface="Cambria" pitchFamily="18" charset="0"/>
                <a:ea typeface="Cambria" pitchFamily="18" charset="0"/>
                <a:cs typeface="Georgia"/>
              </a:rPr>
              <a:t>The number </a:t>
            </a:r>
            <a:r>
              <a:rPr lang="en-IN" sz="1800" b="1" spc="-5" dirty="0" smtClean="0">
                <a:solidFill>
                  <a:schemeClr val="bg1"/>
                </a:solidFill>
                <a:latin typeface="Cambria" pitchFamily="18" charset="0"/>
                <a:ea typeface="Cambria" pitchFamily="18" charset="0"/>
                <a:cs typeface="Georgia"/>
              </a:rPr>
              <a:t>of </a:t>
            </a:r>
            <a:r>
              <a:rPr lang="en-IN" sz="1800" b="1" spc="-5" dirty="0" smtClean="0">
                <a:solidFill>
                  <a:schemeClr val="bg1"/>
                </a:solidFill>
                <a:latin typeface="Cambria" pitchFamily="18" charset="0"/>
                <a:ea typeface="Cambria" pitchFamily="18" charset="0"/>
              </a:rPr>
              <a:t>nodes </a:t>
            </a:r>
            <a:r>
              <a:rPr lang="en-IN" sz="1800" b="1" dirty="0" smtClean="0">
                <a:solidFill>
                  <a:schemeClr val="bg1"/>
                </a:solidFill>
                <a:latin typeface="Cambria" pitchFamily="18" charset="0"/>
                <a:ea typeface="Cambria" pitchFamily="18" charset="0"/>
                <a:cs typeface="Georgia"/>
              </a:rPr>
              <a:t>increases  </a:t>
            </a:r>
            <a:r>
              <a:rPr lang="en-IN" sz="1800" b="1" spc="-5" dirty="0" smtClean="0">
                <a:solidFill>
                  <a:schemeClr val="bg1"/>
                </a:solidFill>
                <a:latin typeface="Cambria" pitchFamily="18" charset="0"/>
                <a:ea typeface="Cambria" pitchFamily="18" charset="0"/>
                <a:cs typeface="Georgia"/>
              </a:rPr>
              <a:t>by </a:t>
            </a:r>
            <a:r>
              <a:rPr lang="en-IN" sz="1800" b="1" dirty="0" smtClean="0">
                <a:solidFill>
                  <a:schemeClr val="bg1"/>
                </a:solidFill>
                <a:latin typeface="Cambria" pitchFamily="18" charset="0"/>
                <a:ea typeface="Cambria" pitchFamily="18" charset="0"/>
                <a:cs typeface="Georgia"/>
              </a:rPr>
              <a:t>1 </a:t>
            </a:r>
            <a:r>
              <a:rPr lang="en-IN" sz="1800" b="1" spc="-5" dirty="0" smtClean="0">
                <a:solidFill>
                  <a:schemeClr val="bg1"/>
                </a:solidFill>
                <a:latin typeface="Cambria" pitchFamily="18" charset="0"/>
                <a:ea typeface="Cambria" pitchFamily="18" charset="0"/>
                <a:cs typeface="Georgia"/>
              </a:rPr>
              <a:t>for each successive</a:t>
            </a:r>
            <a:r>
              <a:rPr lang="en-IN" sz="1800" b="1" spc="25" dirty="0" smtClean="0">
                <a:solidFill>
                  <a:schemeClr val="bg1"/>
                </a:solidFill>
                <a:latin typeface="Cambria" pitchFamily="18" charset="0"/>
                <a:ea typeface="Cambria" pitchFamily="18" charset="0"/>
                <a:cs typeface="Georgia"/>
              </a:rPr>
              <a:t> </a:t>
            </a:r>
            <a:r>
              <a:rPr lang="en-IN" sz="1800" b="1" dirty="0" smtClean="0">
                <a:solidFill>
                  <a:schemeClr val="bg1"/>
                </a:solidFill>
                <a:latin typeface="Cambria" pitchFamily="18" charset="0"/>
                <a:ea typeface="Cambria" pitchFamily="18" charset="0"/>
                <a:cs typeface="Georgia"/>
              </a:rPr>
              <a:t>state.</a:t>
            </a:r>
            <a:endParaRPr lang="en-IN" sz="1800" b="1" dirty="0">
              <a:solidFill>
                <a:schemeClr val="bg1"/>
              </a:solidFill>
              <a:latin typeface="Cambria" pitchFamily="18" charset="0"/>
              <a:ea typeface="Cambria" pitchFamily="18" charset="0"/>
              <a:cs typeface="Georgia"/>
            </a:endParaRPr>
          </a:p>
        </p:txBody>
      </p:sp>
      <p:sp>
        <p:nvSpPr>
          <p:cNvPr id="24" name="object 30"/>
          <p:cNvSpPr txBox="1"/>
          <p:nvPr/>
        </p:nvSpPr>
        <p:spPr>
          <a:xfrm>
            <a:off x="3132655" y="6139146"/>
            <a:ext cx="48196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Georgia"/>
                <a:cs typeface="Georgia"/>
              </a:rPr>
              <a:t>x=</a:t>
            </a:r>
            <a:r>
              <a:rPr sz="1800" spc="-80" dirty="0">
                <a:latin typeface="Georgia"/>
                <a:cs typeface="Georgia"/>
              </a:rPr>
              <a:t> </a:t>
            </a:r>
            <a:r>
              <a:rPr lang="en-IN" sz="1800" spc="-80" dirty="0" smtClean="0">
                <a:latin typeface="Georgia"/>
                <a:cs typeface="Georgia"/>
              </a:rPr>
              <a:t>l</a:t>
            </a:r>
            <a:endParaRPr sz="1800" dirty="0">
              <a:latin typeface="Georgia"/>
              <a:cs typeface="Georgia"/>
            </a:endParaRPr>
          </a:p>
        </p:txBody>
      </p:sp>
      <p:sp>
        <p:nvSpPr>
          <p:cNvPr id="28" name="object 30"/>
          <p:cNvSpPr txBox="1"/>
          <p:nvPr/>
        </p:nvSpPr>
        <p:spPr>
          <a:xfrm>
            <a:off x="762000" y="6111779"/>
            <a:ext cx="48196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Georgia"/>
                <a:cs typeface="Georgia"/>
              </a:rPr>
              <a:t>x=</a:t>
            </a:r>
            <a:r>
              <a:rPr sz="1800" spc="-80" dirty="0">
                <a:latin typeface="Georgia"/>
                <a:cs typeface="Georgia"/>
              </a:rPr>
              <a:t> </a:t>
            </a:r>
            <a:r>
              <a:rPr lang="en-IN" dirty="0" smtClean="0">
                <a:latin typeface="Georgia"/>
                <a:cs typeface="Georgia"/>
              </a:rPr>
              <a:t>0</a:t>
            </a:r>
            <a:endParaRPr sz="1800" dirty="0">
              <a:latin typeface="Georgia"/>
              <a:cs typeface="Georgia"/>
            </a:endParaRPr>
          </a:p>
        </p:txBody>
      </p:sp>
      <p:grpSp>
        <p:nvGrpSpPr>
          <p:cNvPr id="32" name="Group 31"/>
          <p:cNvGrpSpPr/>
          <p:nvPr/>
        </p:nvGrpSpPr>
        <p:grpSpPr>
          <a:xfrm>
            <a:off x="228600" y="1540663"/>
            <a:ext cx="7556689" cy="4783149"/>
            <a:chOff x="228600" y="1540663"/>
            <a:chExt cx="7556689" cy="4783149"/>
          </a:xfrm>
        </p:grpSpPr>
        <p:sp>
          <p:nvSpPr>
            <p:cNvPr id="18" name="object 24"/>
            <p:cNvSpPr txBox="1"/>
            <p:nvPr/>
          </p:nvSpPr>
          <p:spPr>
            <a:xfrm>
              <a:off x="4596793" y="1540663"/>
              <a:ext cx="3188496" cy="3206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square" lIns="0" tIns="12700" rIns="0" bIns="0" rtlCol="0">
              <a:spAutoFit/>
            </a:bodyPr>
            <a:lstStyle/>
            <a:p>
              <a:pPr marL="12700" algn="ctr">
                <a:lnSpc>
                  <a:spcPct val="100000"/>
                </a:lnSpc>
                <a:spcBef>
                  <a:spcPts val="100"/>
                </a:spcBef>
              </a:pPr>
              <a:r>
                <a:rPr sz="2000" b="1" spc="-5" dirty="0">
                  <a:solidFill>
                    <a:schemeClr val="bg1"/>
                  </a:solidFill>
                  <a:latin typeface="Georgia"/>
                  <a:cs typeface="Georgia"/>
                </a:rPr>
                <a:t>No. of nodes </a:t>
              </a:r>
              <a:r>
                <a:rPr sz="2000" b="1" dirty="0">
                  <a:solidFill>
                    <a:schemeClr val="bg1"/>
                  </a:solidFill>
                  <a:latin typeface="Georgia"/>
                  <a:cs typeface="Georgia"/>
                </a:rPr>
                <a:t>=</a:t>
              </a:r>
              <a:r>
                <a:rPr sz="2000" b="1" spc="-35" dirty="0">
                  <a:solidFill>
                    <a:schemeClr val="bg1"/>
                  </a:solidFill>
                  <a:latin typeface="Georgia"/>
                  <a:cs typeface="Georgia"/>
                </a:rPr>
                <a:t> </a:t>
              </a:r>
              <a:r>
                <a:rPr sz="2000" b="1" spc="-5" dirty="0">
                  <a:solidFill>
                    <a:schemeClr val="bg1"/>
                  </a:solidFill>
                  <a:latin typeface="Georgia"/>
                  <a:cs typeface="Georgia"/>
                </a:rPr>
                <a:t>(n-1</a:t>
              </a:r>
              <a:r>
                <a:rPr sz="1800" spc="-5" dirty="0" smtClean="0">
                  <a:solidFill>
                    <a:schemeClr val="bg1"/>
                  </a:solidFill>
                  <a:latin typeface="Georgia"/>
                  <a:cs typeface="Georgia"/>
                </a:rPr>
                <a:t>)</a:t>
              </a:r>
              <a:endParaRPr lang="en-IN" sz="1800" spc="-5" dirty="0" smtClean="0">
                <a:solidFill>
                  <a:schemeClr val="bg1"/>
                </a:solidFill>
                <a:latin typeface="Georgia"/>
                <a:cs typeface="Georgia"/>
              </a:endParaRPr>
            </a:p>
          </p:txBody>
        </p:sp>
        <p:sp>
          <p:nvSpPr>
            <p:cNvPr id="19" name="object 25"/>
            <p:cNvSpPr txBox="1"/>
            <p:nvPr/>
          </p:nvSpPr>
          <p:spPr>
            <a:xfrm>
              <a:off x="6096000" y="5326422"/>
              <a:ext cx="1154051" cy="289823"/>
            </a:xfrm>
            <a:prstGeom prst="rect">
              <a:avLst/>
            </a:prstGeom>
          </p:spPr>
          <p:txBody>
            <a:bodyPr vert="horz" wrap="square" lIns="0" tIns="12700" rIns="0" bIns="0" rtlCol="0">
              <a:spAutoFit/>
            </a:bodyPr>
            <a:lstStyle/>
            <a:p>
              <a:pPr marL="12700">
                <a:lnSpc>
                  <a:spcPct val="100000"/>
                </a:lnSpc>
                <a:spcBef>
                  <a:spcPts val="100"/>
                </a:spcBef>
              </a:pPr>
              <a:r>
                <a:rPr sz="1800" b="1" dirty="0">
                  <a:solidFill>
                    <a:schemeClr val="bg1"/>
                  </a:solidFill>
                  <a:latin typeface="Georgia"/>
                  <a:cs typeface="Georgia"/>
                </a:rPr>
                <a:t>0</a:t>
              </a:r>
              <a:r>
                <a:rPr sz="1800" b="1" spc="-85" dirty="0">
                  <a:solidFill>
                    <a:schemeClr val="bg1"/>
                  </a:solidFill>
                  <a:latin typeface="Georgia"/>
                  <a:cs typeface="Georgia"/>
                </a:rPr>
                <a:t> </a:t>
              </a:r>
              <a:r>
                <a:rPr sz="1800" b="1" dirty="0">
                  <a:solidFill>
                    <a:schemeClr val="bg1"/>
                  </a:solidFill>
                  <a:latin typeface="Georgia"/>
                  <a:cs typeface="Georgia"/>
                </a:rPr>
                <a:t>node</a:t>
              </a:r>
            </a:p>
          </p:txBody>
        </p:sp>
        <p:sp>
          <p:nvSpPr>
            <p:cNvPr id="20" name="object 26"/>
            <p:cNvSpPr txBox="1"/>
            <p:nvPr/>
          </p:nvSpPr>
          <p:spPr>
            <a:xfrm>
              <a:off x="5943601" y="4060110"/>
              <a:ext cx="927526" cy="289823"/>
            </a:xfrm>
            <a:prstGeom prst="rect">
              <a:avLst/>
            </a:prstGeom>
          </p:spPr>
          <p:txBody>
            <a:bodyPr vert="horz" wrap="square" lIns="0" tIns="12700" rIns="0" bIns="0" rtlCol="0">
              <a:spAutoFit/>
            </a:bodyPr>
            <a:lstStyle/>
            <a:p>
              <a:pPr marL="12700">
                <a:lnSpc>
                  <a:spcPct val="100000"/>
                </a:lnSpc>
                <a:spcBef>
                  <a:spcPts val="100"/>
                </a:spcBef>
              </a:pPr>
              <a:r>
                <a:rPr sz="1800" b="1" dirty="0">
                  <a:solidFill>
                    <a:schemeClr val="bg1"/>
                  </a:solidFill>
                  <a:latin typeface="Georgia"/>
                  <a:cs typeface="Georgia"/>
                </a:rPr>
                <a:t>1</a:t>
              </a:r>
              <a:r>
                <a:rPr sz="1800" b="1" spc="-80" dirty="0">
                  <a:solidFill>
                    <a:schemeClr val="bg1"/>
                  </a:solidFill>
                  <a:latin typeface="Georgia"/>
                  <a:cs typeface="Georgia"/>
                </a:rPr>
                <a:t> </a:t>
              </a:r>
              <a:r>
                <a:rPr sz="1800" b="1" dirty="0">
                  <a:solidFill>
                    <a:schemeClr val="bg1"/>
                  </a:solidFill>
                  <a:latin typeface="Georgia"/>
                  <a:cs typeface="Georgia"/>
                </a:rPr>
                <a:t>node</a:t>
              </a:r>
            </a:p>
          </p:txBody>
        </p:sp>
        <p:sp>
          <p:nvSpPr>
            <p:cNvPr id="21" name="object 27"/>
            <p:cNvSpPr txBox="1"/>
            <p:nvPr/>
          </p:nvSpPr>
          <p:spPr>
            <a:xfrm>
              <a:off x="5943601" y="2586026"/>
              <a:ext cx="927525" cy="289823"/>
            </a:xfrm>
            <a:prstGeom prst="rect">
              <a:avLst/>
            </a:prstGeom>
          </p:spPr>
          <p:txBody>
            <a:bodyPr vert="horz" wrap="square" lIns="0" tIns="12700" rIns="0" bIns="0" rtlCol="0">
              <a:spAutoFit/>
            </a:bodyPr>
            <a:lstStyle/>
            <a:p>
              <a:pPr marL="12700">
                <a:lnSpc>
                  <a:spcPct val="100000"/>
                </a:lnSpc>
                <a:spcBef>
                  <a:spcPts val="100"/>
                </a:spcBef>
              </a:pPr>
              <a:r>
                <a:rPr sz="1800" b="1" dirty="0">
                  <a:solidFill>
                    <a:schemeClr val="bg1"/>
                  </a:solidFill>
                  <a:latin typeface="Georgia"/>
                  <a:cs typeface="Georgia"/>
                </a:rPr>
                <a:t>2</a:t>
              </a:r>
              <a:r>
                <a:rPr sz="1800" b="1" spc="-75" dirty="0">
                  <a:solidFill>
                    <a:schemeClr val="bg1"/>
                  </a:solidFill>
                  <a:latin typeface="Georgia"/>
                  <a:cs typeface="Georgia"/>
                </a:rPr>
                <a:t> </a:t>
              </a:r>
              <a:r>
                <a:rPr sz="1800" b="1" spc="-5" dirty="0">
                  <a:solidFill>
                    <a:schemeClr val="bg1"/>
                  </a:solidFill>
                  <a:latin typeface="Georgia"/>
                  <a:cs typeface="Georgia"/>
                </a:rPr>
                <a:t>nodes</a:t>
              </a:r>
              <a:endParaRPr sz="1800" b="1" dirty="0">
                <a:solidFill>
                  <a:schemeClr val="bg1"/>
                </a:solidFill>
                <a:latin typeface="Georgia"/>
                <a:cs typeface="Georgia"/>
              </a:endParaRPr>
            </a:p>
          </p:txBody>
        </p:sp>
        <p:pic>
          <p:nvPicPr>
            <p:cNvPr id="26" name="Picture 25"/>
            <p:cNvPicPr>
              <a:picLocks noChangeAspect="1"/>
            </p:cNvPicPr>
            <p:nvPr/>
          </p:nvPicPr>
          <p:blipFill rotWithShape="1">
            <a:blip r:embed="rId2">
              <a:extLst>
                <a:ext uri="{28A0092B-C50C-407E-A947-70E740481C1C}">
                  <a14:useLocalDpi xmlns:a14="http://schemas.microsoft.com/office/drawing/2010/main" val="0"/>
                </a:ext>
              </a:extLst>
            </a:blip>
            <a:srcRect l="23874" r="19605" b="19876"/>
            <a:stretch/>
          </p:blipFill>
          <p:spPr>
            <a:xfrm>
              <a:off x="228600" y="1540664"/>
              <a:ext cx="3589416" cy="4598482"/>
            </a:xfrm>
            <a:prstGeom prst="rect">
              <a:avLst/>
            </a:prstGeom>
          </p:spPr>
        </p:pic>
        <p:sp>
          <p:nvSpPr>
            <p:cNvPr id="29" name="TextBox 28"/>
            <p:cNvSpPr txBox="1"/>
            <p:nvPr/>
          </p:nvSpPr>
          <p:spPr>
            <a:xfrm>
              <a:off x="1832781" y="5954480"/>
              <a:ext cx="685800" cy="369332"/>
            </a:xfrm>
            <a:prstGeom prst="rect">
              <a:avLst/>
            </a:prstGeom>
            <a:noFill/>
          </p:spPr>
          <p:txBody>
            <a:bodyPr wrap="square" rtlCol="0">
              <a:spAutoFit/>
            </a:bodyPr>
            <a:lstStyle/>
            <a:p>
              <a:r>
                <a:rPr lang="en-IN" dirty="0" smtClean="0">
                  <a:latin typeface="Cambria" pitchFamily="18" charset="0"/>
                  <a:ea typeface="Cambria" pitchFamily="18" charset="0"/>
                </a:rPr>
                <a:t>n=0</a:t>
              </a:r>
              <a:endParaRPr lang="en-IN" dirty="0">
                <a:latin typeface="Cambria" pitchFamily="18" charset="0"/>
                <a:ea typeface="Cambria" pitchFamily="18" charset="0"/>
              </a:endParaRPr>
            </a:p>
          </p:txBody>
        </p:sp>
        <p:sp>
          <p:nvSpPr>
            <p:cNvPr id="30" name="Rectangle 29"/>
            <p:cNvSpPr/>
            <p:nvPr/>
          </p:nvSpPr>
          <p:spPr>
            <a:xfrm>
              <a:off x="1836020" y="4572000"/>
              <a:ext cx="569387" cy="369332"/>
            </a:xfrm>
            <a:prstGeom prst="rect">
              <a:avLst/>
            </a:prstGeom>
          </p:spPr>
          <p:txBody>
            <a:bodyPr wrap="none">
              <a:spAutoFit/>
            </a:bodyPr>
            <a:lstStyle/>
            <a:p>
              <a:r>
                <a:rPr lang="en-IN" dirty="0" smtClean="0">
                  <a:latin typeface="Cambria" pitchFamily="18" charset="0"/>
                  <a:ea typeface="Cambria" pitchFamily="18" charset="0"/>
                </a:rPr>
                <a:t>n=1</a:t>
              </a:r>
              <a:endParaRPr lang="en-IN" dirty="0">
                <a:latin typeface="Cambria" pitchFamily="18" charset="0"/>
                <a:ea typeface="Cambria" pitchFamily="18" charset="0"/>
              </a:endParaRPr>
            </a:p>
          </p:txBody>
        </p:sp>
        <p:sp>
          <p:nvSpPr>
            <p:cNvPr id="31" name="Rectangle 30"/>
            <p:cNvSpPr/>
            <p:nvPr/>
          </p:nvSpPr>
          <p:spPr>
            <a:xfrm>
              <a:off x="1890773" y="3124200"/>
              <a:ext cx="569387" cy="369332"/>
            </a:xfrm>
            <a:prstGeom prst="rect">
              <a:avLst/>
            </a:prstGeom>
          </p:spPr>
          <p:txBody>
            <a:bodyPr wrap="none">
              <a:spAutoFit/>
            </a:bodyPr>
            <a:lstStyle/>
            <a:p>
              <a:r>
                <a:rPr lang="en-IN" dirty="0" smtClean="0">
                  <a:latin typeface="Cambria" pitchFamily="18" charset="0"/>
                  <a:ea typeface="Cambria" pitchFamily="18" charset="0"/>
                </a:rPr>
                <a:t>n=2</a:t>
              </a:r>
              <a:endParaRPr lang="en-IN" dirty="0">
                <a:latin typeface="Cambria" pitchFamily="18" charset="0"/>
                <a:ea typeface="Cambria" pitchFamily="18" charset="0"/>
              </a:endParaRPr>
            </a:p>
          </p:txBody>
        </p:sp>
      </p:grpSp>
      <mc:AlternateContent xmlns:mc="http://schemas.openxmlformats.org/markup-compatibility/2006" xmlns:a14="http://schemas.microsoft.com/office/drawing/2010/main">
        <mc:Choice Requires="a14">
          <p:sp>
            <p:nvSpPr>
              <p:cNvPr id="33" name="Rectangle 32"/>
              <p:cNvSpPr/>
              <p:nvPr/>
            </p:nvSpPr>
            <p:spPr>
              <a:xfrm>
                <a:off x="3898159" y="5326715"/>
                <a:ext cx="1828800" cy="506870"/>
              </a:xfrm>
              <a:prstGeom prst="rect">
                <a:avLst/>
              </a:prstGeom>
            </p:spPr>
            <p:txBody>
              <a:bodyPr wrap="square">
                <a:spAutoFit/>
              </a:bodyPr>
              <a:lstStyle/>
              <a:p>
                <a14:m>
                  <m:oMath xmlns:m="http://schemas.openxmlformats.org/officeDocument/2006/math">
                    <m:sSub>
                      <m:sSubPr>
                        <m:ctrlPr>
                          <a:rPr lang="en-IN" i="1" dirty="0" smtClean="0">
                            <a:solidFill>
                              <a:schemeClr val="bg1"/>
                            </a:solidFill>
                            <a:latin typeface="Cambria Math"/>
                            <a:ea typeface="Cambria" pitchFamily="18" charset="0"/>
                          </a:rPr>
                        </m:ctrlPr>
                      </m:sSubPr>
                      <m:e>
                        <m:r>
                          <m:rPr>
                            <m:sty m:val="p"/>
                          </m:rPr>
                          <a:rPr lang="en-IN" dirty="0">
                            <a:solidFill>
                              <a:schemeClr val="bg1"/>
                            </a:solidFill>
                            <a:latin typeface="Cambria Math"/>
                            <a:ea typeface="Cambria" pitchFamily="18" charset="0"/>
                          </a:rPr>
                          <m:t>Ψ</m:t>
                        </m:r>
                      </m:e>
                      <m:sub>
                        <m:r>
                          <a:rPr lang="en-IN" b="0" i="1" dirty="0" smtClean="0">
                            <a:solidFill>
                              <a:schemeClr val="bg1"/>
                            </a:solidFill>
                            <a:latin typeface="Cambria Math"/>
                            <a:ea typeface="Cambria" pitchFamily="18" charset="0"/>
                          </a:rPr>
                          <m:t>1</m:t>
                        </m:r>
                      </m:sub>
                    </m:sSub>
                  </m:oMath>
                </a14:m>
                <a:r>
                  <a:rPr lang="en-IN" dirty="0" smtClean="0">
                    <a:solidFill>
                      <a:schemeClr val="bg1"/>
                    </a:solidFill>
                    <a:latin typeface="Cambria" pitchFamily="18" charset="0"/>
                    <a:ea typeface="Cambria" pitchFamily="18" charset="0"/>
                  </a:rPr>
                  <a:t>= A sin</a:t>
                </a:r>
                <a14:m>
                  <m:oMath xmlns:m="http://schemas.openxmlformats.org/officeDocument/2006/math">
                    <m:d>
                      <m:dPr>
                        <m:ctrlPr>
                          <a:rPr lang="en-IN" i="1" dirty="0" smtClean="0">
                            <a:solidFill>
                              <a:schemeClr val="bg1"/>
                            </a:solidFill>
                            <a:latin typeface="Cambria Math"/>
                            <a:ea typeface="Cambria" pitchFamily="18" charset="0"/>
                          </a:rPr>
                        </m:ctrlPr>
                      </m:dPr>
                      <m:e>
                        <m:f>
                          <m:fPr>
                            <m:ctrlPr>
                              <a:rPr lang="en-IN" i="1" dirty="0" smtClean="0">
                                <a:solidFill>
                                  <a:schemeClr val="bg1"/>
                                </a:solidFill>
                                <a:latin typeface="Cambria Math"/>
                                <a:ea typeface="Cambria" pitchFamily="18" charset="0"/>
                              </a:rPr>
                            </m:ctrlPr>
                          </m:fPr>
                          <m:num>
                            <m:r>
                              <m:rPr>
                                <m:nor/>
                              </m:rPr>
                              <a:rPr lang="el-GR" dirty="0">
                                <a:solidFill>
                                  <a:schemeClr val="bg1"/>
                                </a:solidFill>
                                <a:latin typeface="Georgia" pitchFamily="18" charset="0"/>
                                <a:cs typeface="Georgia"/>
                              </a:rPr>
                              <m:t>π</m:t>
                            </m:r>
                            <m:r>
                              <m:rPr>
                                <m:nor/>
                              </m:rPr>
                              <a:rPr lang="en-IN" b="0" i="0" dirty="0" smtClean="0">
                                <a:solidFill>
                                  <a:schemeClr val="bg1"/>
                                </a:solidFill>
                                <a:latin typeface="Georgia" pitchFamily="18" charset="0"/>
                                <a:cs typeface="Georgia"/>
                              </a:rPr>
                              <m:t>x</m:t>
                            </m:r>
                          </m:num>
                          <m:den>
                            <m:r>
                              <a:rPr lang="en-IN" b="0" i="1" dirty="0" smtClean="0">
                                <a:solidFill>
                                  <a:schemeClr val="bg1"/>
                                </a:solidFill>
                                <a:latin typeface="Cambria Math" panose="02040503050406030204" pitchFamily="18" charset="0"/>
                                <a:cs typeface="Georgia"/>
                              </a:rPr>
                              <m:t>𝑙</m:t>
                            </m:r>
                          </m:den>
                        </m:f>
                      </m:e>
                    </m:d>
                  </m:oMath>
                </a14:m>
                <a:endParaRPr lang="en-IN" dirty="0">
                  <a:solidFill>
                    <a:schemeClr val="bg1"/>
                  </a:solidFill>
                  <a:latin typeface="Cambria" pitchFamily="18" charset="0"/>
                  <a:ea typeface="Cambria" pitchFamily="18" charset="0"/>
                </a:endParaRPr>
              </a:p>
            </p:txBody>
          </p:sp>
        </mc:Choice>
        <mc:Fallback xmlns="">
          <p:sp>
            <p:nvSpPr>
              <p:cNvPr id="33" name="Rectangle 32"/>
              <p:cNvSpPr>
                <a:spLocks noRot="1" noChangeAspect="1" noMove="1" noResize="1" noEditPoints="1" noAdjustHandles="1" noChangeArrowheads="1" noChangeShapeType="1" noTextEdit="1"/>
              </p:cNvSpPr>
              <p:nvPr/>
            </p:nvSpPr>
            <p:spPr>
              <a:xfrm>
                <a:off x="3898159" y="5326715"/>
                <a:ext cx="1828800" cy="506870"/>
              </a:xfrm>
              <a:prstGeom prst="rect">
                <a:avLst/>
              </a:prstGeom>
              <a:blipFill rotWithShape="1">
                <a:blip r:embed="rId3"/>
                <a:stretch>
                  <a:fillRect b="-36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3947649" y="3956852"/>
                <a:ext cx="1732590" cy="541495"/>
              </a:xfrm>
              <a:prstGeom prst="rect">
                <a:avLst/>
              </a:prstGeom>
            </p:spPr>
            <p:txBody>
              <a:bodyPr wrap="none">
                <a:spAutoFit/>
              </a:bodyPr>
              <a:lstStyle/>
              <a:p>
                <a14:m>
                  <m:oMath xmlns:m="http://schemas.openxmlformats.org/officeDocument/2006/math">
                    <m:sSub>
                      <m:sSubPr>
                        <m:ctrlPr>
                          <a:rPr lang="en-IN" i="1" dirty="0" smtClean="0">
                            <a:solidFill>
                              <a:schemeClr val="bg1"/>
                            </a:solidFill>
                            <a:latin typeface="Cambria Math"/>
                            <a:ea typeface="Cambria" pitchFamily="18" charset="0"/>
                          </a:rPr>
                        </m:ctrlPr>
                      </m:sSubPr>
                      <m:e>
                        <m:r>
                          <m:rPr>
                            <m:sty m:val="p"/>
                          </m:rPr>
                          <a:rPr lang="en-IN" dirty="0">
                            <a:solidFill>
                              <a:schemeClr val="bg1"/>
                            </a:solidFill>
                            <a:latin typeface="Cambria Math"/>
                            <a:ea typeface="Cambria" pitchFamily="18" charset="0"/>
                          </a:rPr>
                          <m:t>Ψ</m:t>
                        </m:r>
                      </m:e>
                      <m:sub>
                        <m:r>
                          <a:rPr lang="en-IN" b="0" i="1" dirty="0" smtClean="0">
                            <a:solidFill>
                              <a:schemeClr val="bg1"/>
                            </a:solidFill>
                            <a:latin typeface="Cambria Math"/>
                            <a:ea typeface="Cambria" pitchFamily="18" charset="0"/>
                          </a:rPr>
                          <m:t>2</m:t>
                        </m:r>
                      </m:sub>
                    </m:sSub>
                  </m:oMath>
                </a14:m>
                <a:r>
                  <a:rPr lang="en-IN" dirty="0">
                    <a:solidFill>
                      <a:schemeClr val="bg1"/>
                    </a:solidFill>
                    <a:latin typeface="Cambria" pitchFamily="18" charset="0"/>
                    <a:ea typeface="Cambria" pitchFamily="18" charset="0"/>
                  </a:rPr>
                  <a:t>= A sin</a:t>
                </a:r>
                <a14:m>
                  <m:oMath xmlns:m="http://schemas.openxmlformats.org/officeDocument/2006/math">
                    <m:d>
                      <m:dPr>
                        <m:ctrlPr>
                          <a:rPr lang="en-IN" i="1" dirty="0">
                            <a:solidFill>
                              <a:schemeClr val="bg1"/>
                            </a:solidFill>
                            <a:latin typeface="Cambria Math"/>
                            <a:ea typeface="Cambria" pitchFamily="18" charset="0"/>
                          </a:rPr>
                        </m:ctrlPr>
                      </m:dPr>
                      <m:e>
                        <m:f>
                          <m:fPr>
                            <m:ctrlPr>
                              <a:rPr lang="en-IN" i="1" dirty="0">
                                <a:solidFill>
                                  <a:schemeClr val="bg1"/>
                                </a:solidFill>
                                <a:latin typeface="Cambria Math"/>
                                <a:ea typeface="Cambria" pitchFamily="18" charset="0"/>
                              </a:rPr>
                            </m:ctrlPr>
                          </m:fPr>
                          <m:num>
                            <m:r>
                              <m:rPr>
                                <m:nor/>
                              </m:rPr>
                              <a:rPr lang="en-IN" b="0" i="0" dirty="0" smtClean="0">
                                <a:solidFill>
                                  <a:schemeClr val="bg1"/>
                                </a:solidFill>
                                <a:latin typeface="Cambria Math"/>
                                <a:ea typeface="Cambria" pitchFamily="18" charset="0"/>
                              </a:rPr>
                              <m:t>2</m:t>
                            </m:r>
                            <m:r>
                              <m:rPr>
                                <m:nor/>
                              </m:rPr>
                              <a:rPr lang="el-GR" dirty="0">
                                <a:solidFill>
                                  <a:schemeClr val="bg1"/>
                                </a:solidFill>
                                <a:latin typeface="Georgia" pitchFamily="18" charset="0"/>
                                <a:cs typeface="Georgia"/>
                              </a:rPr>
                              <m:t>π</m:t>
                            </m:r>
                            <m:r>
                              <m:rPr>
                                <m:nor/>
                              </m:rPr>
                              <a:rPr lang="en-IN" dirty="0">
                                <a:solidFill>
                                  <a:schemeClr val="bg1"/>
                                </a:solidFill>
                                <a:latin typeface="Georgia" pitchFamily="18" charset="0"/>
                                <a:cs typeface="Georgia"/>
                              </a:rPr>
                              <m:t>x</m:t>
                            </m:r>
                          </m:num>
                          <m:den>
                            <m:r>
                              <a:rPr lang="en-IN" b="0" i="1" dirty="0" smtClean="0">
                                <a:solidFill>
                                  <a:schemeClr val="bg1"/>
                                </a:solidFill>
                                <a:latin typeface="Cambria Math" panose="02040503050406030204" pitchFamily="18" charset="0"/>
                                <a:cs typeface="Georgia"/>
                              </a:rPr>
                              <m:t>𝑙</m:t>
                            </m:r>
                          </m:den>
                        </m:f>
                      </m:e>
                    </m:d>
                  </m:oMath>
                </a14:m>
                <a:endParaRPr lang="en-IN" dirty="0">
                  <a:solidFill>
                    <a:schemeClr val="bg1"/>
                  </a:solidFill>
                  <a:latin typeface="Cambria" pitchFamily="18" charset="0"/>
                  <a:ea typeface="Cambria" pitchFamily="18" charset="0"/>
                </a:endParaRPr>
              </a:p>
            </p:txBody>
          </p:sp>
        </mc:Choice>
        <mc:Fallback xmlns="">
          <p:sp>
            <p:nvSpPr>
              <p:cNvPr id="34" name="Rectangle 33"/>
              <p:cNvSpPr>
                <a:spLocks noRot="1" noChangeAspect="1" noMove="1" noResize="1" noEditPoints="1" noAdjustHandles="1" noChangeArrowheads="1" noChangeShapeType="1" noTextEdit="1"/>
              </p:cNvSpPr>
              <p:nvPr/>
            </p:nvSpPr>
            <p:spPr>
              <a:xfrm>
                <a:off x="3947649" y="3956852"/>
                <a:ext cx="1732590" cy="541495"/>
              </a:xfrm>
              <a:prstGeom prst="rect">
                <a:avLst/>
              </a:prstGeom>
              <a:blipFill rotWithShape="1">
                <a:blip r:embed="rId4"/>
                <a:stretch>
                  <a:fillRect b="-33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3959553" y="2587302"/>
                <a:ext cx="1732590" cy="541495"/>
              </a:xfrm>
              <a:prstGeom prst="rect">
                <a:avLst/>
              </a:prstGeom>
            </p:spPr>
            <p:txBody>
              <a:bodyPr wrap="none">
                <a:spAutoFit/>
              </a:bodyPr>
              <a:lstStyle/>
              <a:p>
                <a14:m>
                  <m:oMath xmlns:m="http://schemas.openxmlformats.org/officeDocument/2006/math">
                    <m:sSub>
                      <m:sSubPr>
                        <m:ctrlPr>
                          <a:rPr lang="en-IN" i="1" dirty="0" smtClean="0">
                            <a:solidFill>
                              <a:schemeClr val="bg1"/>
                            </a:solidFill>
                            <a:latin typeface="Cambria Math"/>
                            <a:ea typeface="Cambria" pitchFamily="18" charset="0"/>
                          </a:rPr>
                        </m:ctrlPr>
                      </m:sSubPr>
                      <m:e>
                        <m:r>
                          <m:rPr>
                            <m:sty m:val="p"/>
                          </m:rPr>
                          <a:rPr lang="en-IN" dirty="0">
                            <a:solidFill>
                              <a:schemeClr val="bg1"/>
                            </a:solidFill>
                            <a:latin typeface="Cambria Math"/>
                            <a:ea typeface="Cambria" pitchFamily="18" charset="0"/>
                          </a:rPr>
                          <m:t>Ψ</m:t>
                        </m:r>
                      </m:e>
                      <m:sub>
                        <m:r>
                          <a:rPr lang="en-IN" b="0" i="1" dirty="0" smtClean="0">
                            <a:solidFill>
                              <a:schemeClr val="bg1"/>
                            </a:solidFill>
                            <a:latin typeface="Cambria Math"/>
                            <a:ea typeface="Cambria" pitchFamily="18" charset="0"/>
                          </a:rPr>
                          <m:t>3</m:t>
                        </m:r>
                      </m:sub>
                    </m:sSub>
                  </m:oMath>
                </a14:m>
                <a:r>
                  <a:rPr lang="en-IN" dirty="0">
                    <a:solidFill>
                      <a:schemeClr val="bg1"/>
                    </a:solidFill>
                    <a:latin typeface="Cambria" pitchFamily="18" charset="0"/>
                    <a:ea typeface="Cambria" pitchFamily="18" charset="0"/>
                  </a:rPr>
                  <a:t>= A sin</a:t>
                </a:r>
                <a14:m>
                  <m:oMath xmlns:m="http://schemas.openxmlformats.org/officeDocument/2006/math">
                    <m:d>
                      <m:dPr>
                        <m:ctrlPr>
                          <a:rPr lang="en-IN" i="1" dirty="0">
                            <a:solidFill>
                              <a:schemeClr val="bg1"/>
                            </a:solidFill>
                            <a:latin typeface="Cambria Math"/>
                            <a:ea typeface="Cambria" pitchFamily="18" charset="0"/>
                          </a:rPr>
                        </m:ctrlPr>
                      </m:dPr>
                      <m:e>
                        <m:f>
                          <m:fPr>
                            <m:ctrlPr>
                              <a:rPr lang="en-IN" i="1" dirty="0">
                                <a:solidFill>
                                  <a:schemeClr val="bg1"/>
                                </a:solidFill>
                                <a:latin typeface="Cambria Math"/>
                                <a:ea typeface="Cambria" pitchFamily="18" charset="0"/>
                              </a:rPr>
                            </m:ctrlPr>
                          </m:fPr>
                          <m:num>
                            <m:r>
                              <m:rPr>
                                <m:nor/>
                              </m:rPr>
                              <a:rPr lang="en-IN" b="0" i="0" dirty="0" smtClean="0">
                                <a:solidFill>
                                  <a:schemeClr val="bg1"/>
                                </a:solidFill>
                                <a:latin typeface="Cambria Math"/>
                                <a:ea typeface="Cambria" pitchFamily="18" charset="0"/>
                              </a:rPr>
                              <m:t>3</m:t>
                            </m:r>
                            <m:r>
                              <m:rPr>
                                <m:nor/>
                              </m:rPr>
                              <a:rPr lang="el-GR" dirty="0">
                                <a:solidFill>
                                  <a:schemeClr val="bg1"/>
                                </a:solidFill>
                                <a:latin typeface="Georgia" pitchFamily="18" charset="0"/>
                                <a:cs typeface="Georgia"/>
                              </a:rPr>
                              <m:t>π</m:t>
                            </m:r>
                            <m:r>
                              <m:rPr>
                                <m:nor/>
                              </m:rPr>
                              <a:rPr lang="en-IN" dirty="0">
                                <a:solidFill>
                                  <a:schemeClr val="bg1"/>
                                </a:solidFill>
                                <a:latin typeface="Georgia" pitchFamily="18" charset="0"/>
                                <a:cs typeface="Georgia"/>
                              </a:rPr>
                              <m:t>x</m:t>
                            </m:r>
                          </m:num>
                          <m:den>
                            <m:r>
                              <a:rPr lang="en-IN" b="0" i="1" dirty="0" smtClean="0">
                                <a:solidFill>
                                  <a:schemeClr val="bg1"/>
                                </a:solidFill>
                                <a:latin typeface="Cambria Math" panose="02040503050406030204" pitchFamily="18" charset="0"/>
                                <a:cs typeface="Georgia"/>
                              </a:rPr>
                              <m:t>𝑙</m:t>
                            </m:r>
                          </m:den>
                        </m:f>
                      </m:e>
                    </m:d>
                  </m:oMath>
                </a14:m>
                <a:endParaRPr lang="en-IN" dirty="0">
                  <a:solidFill>
                    <a:schemeClr val="bg1"/>
                  </a:solidFill>
                  <a:latin typeface="Cambria" pitchFamily="18" charset="0"/>
                  <a:ea typeface="Cambria" pitchFamily="18" charset="0"/>
                </a:endParaRPr>
              </a:p>
            </p:txBody>
          </p:sp>
        </mc:Choice>
        <mc:Fallback xmlns="">
          <p:sp>
            <p:nvSpPr>
              <p:cNvPr id="35" name="Rectangle 34"/>
              <p:cNvSpPr>
                <a:spLocks noRot="1" noChangeAspect="1" noMove="1" noResize="1" noEditPoints="1" noAdjustHandles="1" noChangeArrowheads="1" noChangeShapeType="1" noTextEdit="1"/>
              </p:cNvSpPr>
              <p:nvPr/>
            </p:nvSpPr>
            <p:spPr>
              <a:xfrm>
                <a:off x="3959553" y="2587302"/>
                <a:ext cx="1732590" cy="541495"/>
              </a:xfrm>
              <a:prstGeom prst="rect">
                <a:avLst/>
              </a:prstGeom>
              <a:blipFill rotWithShape="1">
                <a:blip r:embed="rId5"/>
                <a:stretch>
                  <a:fillRect b="-33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162800" y="3912022"/>
                <a:ext cx="1828800" cy="1060868"/>
              </a:xfrm>
              <a:prstGeom prst="rect">
                <a:avLst/>
              </a:prstGeom>
              <a:ln>
                <a:solidFill>
                  <a:srgbClr val="C00000"/>
                </a:solidFill>
              </a:ln>
            </p:spPr>
            <p:style>
              <a:lnRef idx="1">
                <a:schemeClr val="accent3"/>
              </a:lnRef>
              <a:fillRef idx="2">
                <a:schemeClr val="accent3"/>
              </a:fillRef>
              <a:effectRef idx="1">
                <a:schemeClr val="accent3"/>
              </a:effectRef>
              <a:fontRef idx="minor">
                <a:schemeClr val="dk1"/>
              </a:fontRef>
            </p:style>
            <p:txBody>
              <a:bodyPr wrap="square">
                <a:spAutoFit/>
              </a:bodyPr>
              <a:lstStyle/>
              <a:p>
                <a:endParaRPr lang="en-IN" b="1" dirty="0" smtClean="0">
                  <a:solidFill>
                    <a:schemeClr val="bg1"/>
                  </a:solidFill>
                  <a:latin typeface="Cambria" pitchFamily="18" charset="0"/>
                  <a:ea typeface="Cambria" pitchFamily="18" charset="0"/>
                </a:endParaRPr>
              </a:p>
              <a:p>
                <a:r>
                  <a:rPr lang="en-IN" b="1" dirty="0" smtClean="0">
                    <a:solidFill>
                      <a:schemeClr val="bg1"/>
                    </a:solidFill>
                    <a:latin typeface="Cambria" pitchFamily="18" charset="0"/>
                    <a:ea typeface="Cambria" pitchFamily="18" charset="0"/>
                  </a:rPr>
                  <a:t>Ψ = A sin</a:t>
                </a:r>
                <a14:m>
                  <m:oMath xmlns:m="http://schemas.openxmlformats.org/officeDocument/2006/math">
                    <m:d>
                      <m:dPr>
                        <m:ctrlPr>
                          <a:rPr lang="en-IN" b="1" i="1" dirty="0" smtClean="0">
                            <a:solidFill>
                              <a:schemeClr val="bg1"/>
                            </a:solidFill>
                            <a:latin typeface="Cambria Math"/>
                            <a:ea typeface="Cambria" pitchFamily="18" charset="0"/>
                          </a:rPr>
                        </m:ctrlPr>
                      </m:dPr>
                      <m:e>
                        <m:f>
                          <m:fPr>
                            <m:ctrlPr>
                              <a:rPr lang="en-IN" b="1" i="1" dirty="0" smtClean="0">
                                <a:solidFill>
                                  <a:schemeClr val="bg1"/>
                                </a:solidFill>
                                <a:latin typeface="Cambria Math"/>
                                <a:ea typeface="Cambria" pitchFamily="18" charset="0"/>
                              </a:rPr>
                            </m:ctrlPr>
                          </m:fPr>
                          <m:num>
                            <m:r>
                              <m:rPr>
                                <m:nor/>
                              </m:rPr>
                              <a:rPr lang="en-IN" b="1" spc="-5" dirty="0">
                                <a:solidFill>
                                  <a:schemeClr val="bg1"/>
                                </a:solidFill>
                                <a:latin typeface="Georgia" pitchFamily="18" charset="0"/>
                                <a:cs typeface="Georgia"/>
                              </a:rPr>
                              <m:t>n</m:t>
                            </m:r>
                            <m:r>
                              <m:rPr>
                                <m:nor/>
                              </m:rPr>
                              <a:rPr lang="el-GR" b="1" dirty="0">
                                <a:solidFill>
                                  <a:schemeClr val="bg1"/>
                                </a:solidFill>
                                <a:latin typeface="Georgia" pitchFamily="18" charset="0"/>
                                <a:cs typeface="Georgia"/>
                              </a:rPr>
                              <m:t>π</m:t>
                            </m:r>
                            <m:r>
                              <m:rPr>
                                <m:nor/>
                              </m:rPr>
                              <a:rPr lang="en-IN" b="1" i="0" dirty="0" smtClean="0">
                                <a:solidFill>
                                  <a:schemeClr val="bg1"/>
                                </a:solidFill>
                                <a:latin typeface="Georgia" pitchFamily="18" charset="0"/>
                                <a:cs typeface="Georgia"/>
                              </a:rPr>
                              <m:t>x</m:t>
                            </m:r>
                          </m:num>
                          <m:den>
                            <m:r>
                              <a:rPr lang="en-IN" b="1" i="1" dirty="0" smtClean="0">
                                <a:solidFill>
                                  <a:schemeClr val="bg1"/>
                                </a:solidFill>
                                <a:latin typeface="Cambria Math" panose="02040503050406030204" pitchFamily="18" charset="0"/>
                                <a:cs typeface="Georgia"/>
                              </a:rPr>
                              <m:t>𝒍</m:t>
                            </m:r>
                          </m:den>
                        </m:f>
                      </m:e>
                    </m:d>
                  </m:oMath>
                </a14:m>
                <a:endParaRPr lang="en-IN" b="1" dirty="0" smtClean="0">
                  <a:solidFill>
                    <a:schemeClr val="bg1"/>
                  </a:solidFill>
                  <a:latin typeface="Cambria" pitchFamily="18" charset="0"/>
                  <a:ea typeface="Cambria" pitchFamily="18" charset="0"/>
                </a:endParaRPr>
              </a:p>
              <a:p>
                <a:endParaRPr lang="en-IN" b="1" dirty="0">
                  <a:solidFill>
                    <a:schemeClr val="bg1"/>
                  </a:solidFill>
                  <a:latin typeface="Cambria" pitchFamily="18" charset="0"/>
                  <a:ea typeface="Cambria" pitchFamily="18" charset="0"/>
                </a:endParaRPr>
              </a:p>
            </p:txBody>
          </p:sp>
        </mc:Choice>
        <mc:Fallback xmlns="">
          <p:sp>
            <p:nvSpPr>
              <p:cNvPr id="22" name="Rectangle 21"/>
              <p:cNvSpPr>
                <a:spLocks noRot="1" noChangeAspect="1" noMove="1" noResize="1" noEditPoints="1" noAdjustHandles="1" noChangeArrowheads="1" noChangeShapeType="1" noTextEdit="1"/>
              </p:cNvSpPr>
              <p:nvPr/>
            </p:nvSpPr>
            <p:spPr>
              <a:xfrm>
                <a:off x="7162800" y="3912022"/>
                <a:ext cx="1828800" cy="1060868"/>
              </a:xfrm>
              <a:prstGeom prst="rect">
                <a:avLst/>
              </a:prstGeom>
              <a:blipFill rotWithShape="1">
                <a:blip r:embed="rId6"/>
                <a:stretch>
                  <a:fillRect/>
                </a:stretch>
              </a:blipFill>
              <a:ln>
                <a:solidFill>
                  <a:srgbClr val="C00000"/>
                </a:solidFill>
              </a:ln>
            </p:spPr>
            <p:txBody>
              <a:bodyPr/>
              <a:lstStyle/>
              <a:p>
                <a:r>
                  <a:rPr lang="en-US">
                    <a:noFill/>
                  </a:rPr>
                  <a:t> </a:t>
                </a:r>
              </a:p>
            </p:txBody>
          </p:sp>
        </mc:Fallback>
      </mc:AlternateContent>
    </p:spTree>
    <p:extLst>
      <p:ext uri="{BB962C8B-B14F-4D97-AF65-F5344CB8AC3E}">
        <p14:creationId xmlns:p14="http://schemas.microsoft.com/office/powerpoint/2010/main" val="267428116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EFA9757-0C61-4E30-8D0F-4A55F9F3566F}" type="slidenum">
              <a:rPr lang="en-US" smtClean="0"/>
              <a:pPr/>
              <a:t>42</a:t>
            </a:fld>
            <a:endParaRPr lang="en-US"/>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2899" r="4713"/>
          <a:stretch/>
        </p:blipFill>
        <p:spPr>
          <a:xfrm>
            <a:off x="764274" y="1066800"/>
            <a:ext cx="4394579" cy="5053965"/>
          </a:xfrm>
          <a:prstGeom prst="rect">
            <a:avLst/>
          </a:prstGeom>
        </p:spPr>
      </p:pic>
      <p:sp>
        <p:nvSpPr>
          <p:cNvPr id="4" name="Rectangle 3"/>
          <p:cNvSpPr/>
          <p:nvPr/>
        </p:nvSpPr>
        <p:spPr>
          <a:xfrm>
            <a:off x="250209" y="222914"/>
            <a:ext cx="5867400" cy="369332"/>
          </a:xfrm>
          <a:prstGeom prst="rect">
            <a:avLst/>
          </a:prstGeom>
        </p:spPr>
        <p:txBody>
          <a:bodyPr wrap="square">
            <a:spAutoFit/>
          </a:bodyPr>
          <a:lstStyle/>
          <a:p>
            <a:r>
              <a:rPr lang="en-IN" b="1" dirty="0">
                <a:solidFill>
                  <a:schemeClr val="bg1"/>
                </a:solidFill>
                <a:latin typeface="Georgia" pitchFamily="18" charset="0"/>
              </a:rPr>
              <a:t>Graph of  </a:t>
            </a:r>
            <a:r>
              <a:rPr lang="en-IN" b="1" dirty="0" smtClean="0">
                <a:solidFill>
                  <a:schemeClr val="bg1"/>
                </a:solidFill>
                <a:latin typeface="Georgia" pitchFamily="18" charset="0"/>
              </a:rPr>
              <a:t>Probability density</a:t>
            </a:r>
            <a:endParaRPr lang="en-IN" dirty="0">
              <a:solidFill>
                <a:schemeClr val="bg1"/>
              </a:solidFill>
              <a:latin typeface="Georgia" pitchFamily="18" charset="0"/>
            </a:endParaRPr>
          </a:p>
        </p:txBody>
      </p:sp>
      <p:sp>
        <p:nvSpPr>
          <p:cNvPr id="6" name="object 3"/>
          <p:cNvSpPr/>
          <p:nvPr/>
        </p:nvSpPr>
        <p:spPr>
          <a:xfrm>
            <a:off x="3810000" y="222914"/>
            <a:ext cx="1012209" cy="435863"/>
          </a:xfrm>
          <a:prstGeom prst="rect">
            <a:avLst/>
          </a:prstGeom>
          <a:blipFill>
            <a:blip r:embed="rId3" cstate="print"/>
            <a:srcRect/>
            <a:stretch>
              <a:fillRect r="-35506"/>
            </a:stretch>
          </a:blipFill>
        </p:spPr>
        <p:txBody>
          <a:bodyPr wrap="square" lIns="0" tIns="0" rIns="0" bIns="0" rtlCol="0"/>
          <a:lstStyle/>
          <a:p>
            <a:endParaRPr/>
          </a:p>
        </p:txBody>
      </p:sp>
      <p:sp>
        <p:nvSpPr>
          <p:cNvPr id="7" name="TextBox 6"/>
          <p:cNvSpPr txBox="1"/>
          <p:nvPr/>
        </p:nvSpPr>
        <p:spPr>
          <a:xfrm>
            <a:off x="2685208" y="5782324"/>
            <a:ext cx="685800" cy="369332"/>
          </a:xfrm>
          <a:prstGeom prst="rect">
            <a:avLst/>
          </a:prstGeom>
          <a:noFill/>
        </p:spPr>
        <p:txBody>
          <a:bodyPr wrap="square" rtlCol="0">
            <a:spAutoFit/>
          </a:bodyPr>
          <a:lstStyle/>
          <a:p>
            <a:r>
              <a:rPr lang="en-IN" dirty="0" smtClean="0">
                <a:latin typeface="Cambria" pitchFamily="18" charset="0"/>
                <a:ea typeface="Cambria" pitchFamily="18" charset="0"/>
              </a:rPr>
              <a:t>n=1</a:t>
            </a:r>
            <a:endParaRPr lang="en-IN" dirty="0">
              <a:latin typeface="Cambria" pitchFamily="18" charset="0"/>
              <a:ea typeface="Cambria" pitchFamily="18" charset="0"/>
            </a:endParaRPr>
          </a:p>
        </p:txBody>
      </p:sp>
      <p:sp>
        <p:nvSpPr>
          <p:cNvPr id="8" name="Rectangle 7"/>
          <p:cNvSpPr/>
          <p:nvPr/>
        </p:nvSpPr>
        <p:spPr>
          <a:xfrm>
            <a:off x="2688447" y="4399844"/>
            <a:ext cx="569387" cy="369332"/>
          </a:xfrm>
          <a:prstGeom prst="rect">
            <a:avLst/>
          </a:prstGeom>
        </p:spPr>
        <p:txBody>
          <a:bodyPr wrap="none">
            <a:spAutoFit/>
          </a:bodyPr>
          <a:lstStyle/>
          <a:p>
            <a:r>
              <a:rPr lang="en-IN" dirty="0" smtClean="0">
                <a:latin typeface="Cambria" pitchFamily="18" charset="0"/>
                <a:ea typeface="Cambria" pitchFamily="18" charset="0"/>
              </a:rPr>
              <a:t>n=2</a:t>
            </a:r>
            <a:endParaRPr lang="en-IN" dirty="0">
              <a:latin typeface="Cambria" pitchFamily="18" charset="0"/>
              <a:ea typeface="Cambria" pitchFamily="18" charset="0"/>
            </a:endParaRPr>
          </a:p>
        </p:txBody>
      </p:sp>
      <p:sp>
        <p:nvSpPr>
          <p:cNvPr id="9" name="Rectangle 8"/>
          <p:cNvSpPr/>
          <p:nvPr/>
        </p:nvSpPr>
        <p:spPr>
          <a:xfrm>
            <a:off x="2743200" y="2952044"/>
            <a:ext cx="569387" cy="369332"/>
          </a:xfrm>
          <a:prstGeom prst="rect">
            <a:avLst/>
          </a:prstGeom>
        </p:spPr>
        <p:txBody>
          <a:bodyPr wrap="none">
            <a:spAutoFit/>
          </a:bodyPr>
          <a:lstStyle/>
          <a:p>
            <a:r>
              <a:rPr lang="en-IN" dirty="0" smtClean="0">
                <a:latin typeface="Cambria" pitchFamily="18" charset="0"/>
                <a:ea typeface="Cambria" pitchFamily="18" charset="0"/>
              </a:rPr>
              <a:t>n=3</a:t>
            </a:r>
            <a:endParaRPr lang="en-IN" dirty="0">
              <a:latin typeface="Cambria" pitchFamily="18" charset="0"/>
              <a:ea typeface="Cambria" pitchFamily="18" charset="0"/>
            </a:endParaRPr>
          </a:p>
        </p:txBody>
      </p:sp>
      <p:sp>
        <p:nvSpPr>
          <p:cNvPr id="10" name="TextBox 9"/>
          <p:cNvSpPr txBox="1"/>
          <p:nvPr/>
        </p:nvSpPr>
        <p:spPr>
          <a:xfrm>
            <a:off x="5294478" y="1110734"/>
            <a:ext cx="1646262" cy="4001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IN" sz="2000" b="1" dirty="0" smtClean="0">
                <a:latin typeface="Cambria" pitchFamily="18" charset="0"/>
                <a:ea typeface="Cambria" pitchFamily="18" charset="0"/>
              </a:rPr>
              <a:t>Maxima = n</a:t>
            </a:r>
            <a:endParaRPr lang="en-IN" sz="2000" b="1" dirty="0">
              <a:latin typeface="Cambria" pitchFamily="18" charset="0"/>
              <a:ea typeface="Cambria" pitchFamily="18" charset="0"/>
            </a:endParaRPr>
          </a:p>
        </p:txBody>
      </p:sp>
      <p:sp>
        <p:nvSpPr>
          <p:cNvPr id="11" name="TextBox 10"/>
          <p:cNvSpPr txBox="1"/>
          <p:nvPr/>
        </p:nvSpPr>
        <p:spPr>
          <a:xfrm>
            <a:off x="5630839" y="5412992"/>
            <a:ext cx="1524000" cy="369332"/>
          </a:xfrm>
          <a:prstGeom prst="rect">
            <a:avLst/>
          </a:prstGeom>
          <a:noFill/>
        </p:spPr>
        <p:txBody>
          <a:bodyPr wrap="square" rtlCol="0">
            <a:spAutoFit/>
          </a:bodyPr>
          <a:lstStyle/>
          <a:p>
            <a:r>
              <a:rPr lang="en-IN" dirty="0" smtClean="0">
                <a:solidFill>
                  <a:schemeClr val="bg1"/>
                </a:solidFill>
              </a:rPr>
              <a:t>Maxima=1</a:t>
            </a:r>
            <a:endParaRPr lang="en-IN" dirty="0">
              <a:solidFill>
                <a:schemeClr val="bg1"/>
              </a:solidFill>
            </a:endParaRPr>
          </a:p>
        </p:txBody>
      </p:sp>
      <p:sp>
        <p:nvSpPr>
          <p:cNvPr id="15" name="TextBox 14"/>
          <p:cNvSpPr txBox="1"/>
          <p:nvPr/>
        </p:nvSpPr>
        <p:spPr>
          <a:xfrm>
            <a:off x="5658134" y="4030512"/>
            <a:ext cx="1524000" cy="369332"/>
          </a:xfrm>
          <a:prstGeom prst="rect">
            <a:avLst/>
          </a:prstGeom>
          <a:noFill/>
        </p:spPr>
        <p:txBody>
          <a:bodyPr wrap="square" rtlCol="0">
            <a:spAutoFit/>
          </a:bodyPr>
          <a:lstStyle/>
          <a:p>
            <a:r>
              <a:rPr lang="en-IN" dirty="0" smtClean="0">
                <a:solidFill>
                  <a:schemeClr val="bg1"/>
                </a:solidFill>
              </a:rPr>
              <a:t>Maxima=2</a:t>
            </a:r>
            <a:endParaRPr lang="en-IN" dirty="0">
              <a:solidFill>
                <a:schemeClr val="bg1"/>
              </a:solidFill>
            </a:endParaRPr>
          </a:p>
        </p:txBody>
      </p:sp>
      <p:sp>
        <p:nvSpPr>
          <p:cNvPr id="16" name="TextBox 15"/>
          <p:cNvSpPr txBox="1"/>
          <p:nvPr/>
        </p:nvSpPr>
        <p:spPr>
          <a:xfrm>
            <a:off x="5562600" y="2582712"/>
            <a:ext cx="1524000" cy="369332"/>
          </a:xfrm>
          <a:prstGeom prst="rect">
            <a:avLst/>
          </a:prstGeom>
          <a:noFill/>
        </p:spPr>
        <p:txBody>
          <a:bodyPr wrap="square" rtlCol="0">
            <a:spAutoFit/>
          </a:bodyPr>
          <a:lstStyle/>
          <a:p>
            <a:r>
              <a:rPr lang="en-IN" dirty="0" smtClean="0">
                <a:solidFill>
                  <a:schemeClr val="bg1"/>
                </a:solidFill>
              </a:rPr>
              <a:t>Maxima=3</a:t>
            </a:r>
            <a:endParaRPr lang="en-IN" dirty="0">
              <a:solidFill>
                <a:schemeClr val="bg1"/>
              </a:solidFill>
            </a:endParaRPr>
          </a:p>
        </p:txBody>
      </p:sp>
    </p:spTree>
    <p:extLst>
      <p:ext uri="{BB962C8B-B14F-4D97-AF65-F5344CB8AC3E}">
        <p14:creationId xmlns:p14="http://schemas.microsoft.com/office/powerpoint/2010/main" val="32002847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EFA9757-0C61-4E30-8D0F-4A55F9F3566F}" type="slidenum">
              <a:rPr lang="en-US" smtClean="0"/>
              <a:pPr/>
              <a:t>43</a:t>
            </a:fld>
            <a:endParaRPr lang="en-US"/>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457200" y="813179"/>
            <a:ext cx="8001000" cy="5105400"/>
          </a:xfrm>
          <a:prstGeom prst="rect">
            <a:avLst/>
          </a:prstGeom>
        </p:spPr>
      </p:pic>
      <p:sp>
        <p:nvSpPr>
          <p:cNvPr id="5" name="Rectangle 4"/>
          <p:cNvSpPr/>
          <p:nvPr/>
        </p:nvSpPr>
        <p:spPr>
          <a:xfrm>
            <a:off x="1371600" y="224962"/>
            <a:ext cx="677153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IN" b="1" dirty="0" smtClean="0">
                <a:solidFill>
                  <a:schemeClr val="bg1"/>
                </a:solidFill>
                <a:latin typeface="Cambria" pitchFamily="18" charset="0"/>
                <a:ea typeface="Cambria" pitchFamily="18" charset="0"/>
              </a:rPr>
              <a:t>Graphical representation of  </a:t>
            </a:r>
            <a:r>
              <a:rPr lang="en-IN" b="1" dirty="0">
                <a:solidFill>
                  <a:schemeClr val="bg1"/>
                </a:solidFill>
                <a:latin typeface="Cambria" pitchFamily="18" charset="0"/>
                <a:ea typeface="Cambria" pitchFamily="18" charset="0"/>
              </a:rPr>
              <a:t>Wave Functions and Probability</a:t>
            </a:r>
            <a:endParaRPr lang="en-IN" dirty="0">
              <a:solidFill>
                <a:schemeClr val="bg1"/>
              </a:solidFill>
              <a:latin typeface="Cambria" pitchFamily="18" charset="0"/>
              <a:ea typeface="Cambria" pitchFamily="18" charset="0"/>
            </a:endParaRPr>
          </a:p>
        </p:txBody>
      </p:sp>
    </p:spTree>
    <p:extLst>
      <p:ext uri="{BB962C8B-B14F-4D97-AF65-F5344CB8AC3E}">
        <p14:creationId xmlns:p14="http://schemas.microsoft.com/office/powerpoint/2010/main" val="29512804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EFA9757-0C61-4E30-8D0F-4A55F9F3566F}" type="slidenum">
              <a:rPr lang="en-US" smtClean="0"/>
              <a:pPr/>
              <a:t>44</a:t>
            </a:fld>
            <a:endParaRPr lang="en-US"/>
          </a:p>
        </p:txBody>
      </p:sp>
      <p:sp>
        <p:nvSpPr>
          <p:cNvPr id="3" name="Rectangle 2"/>
          <p:cNvSpPr/>
          <p:nvPr/>
        </p:nvSpPr>
        <p:spPr>
          <a:xfrm>
            <a:off x="2173965" y="193964"/>
            <a:ext cx="6028717" cy="584775"/>
          </a:xfrm>
          <a:prstGeom prst="rect">
            <a:avLst/>
          </a:prstGeom>
        </p:spPr>
        <p:txBody>
          <a:bodyPr wrap="square">
            <a:spAutoFit/>
          </a:bodyPr>
          <a:lstStyle/>
          <a:p>
            <a:pPr marL="91440">
              <a:lnSpc>
                <a:spcPct val="100000"/>
              </a:lnSpc>
              <a:spcBef>
                <a:spcPts val="300"/>
              </a:spcBef>
            </a:pPr>
            <a:r>
              <a:rPr lang="en-IN" sz="3200" b="1" dirty="0" smtClean="0">
                <a:solidFill>
                  <a:schemeClr val="bg1"/>
                </a:solidFill>
                <a:latin typeface="Cambria" panose="02040503050406030204" pitchFamily="18" charset="0"/>
                <a:ea typeface="Cambria" panose="02040503050406030204" pitchFamily="18" charset="0"/>
                <a:cs typeface="Georgia"/>
              </a:rPr>
              <a:t>Zero point energy</a:t>
            </a:r>
            <a:endParaRPr lang="en-IN" sz="3200" b="1" dirty="0">
              <a:solidFill>
                <a:schemeClr val="bg1"/>
              </a:solidFill>
              <a:latin typeface="Cambria" panose="02040503050406030204" pitchFamily="18" charset="0"/>
              <a:ea typeface="Cambria" panose="02040503050406030204" pitchFamily="18" charset="0"/>
              <a:cs typeface="Georgia"/>
            </a:endParaRPr>
          </a:p>
        </p:txBody>
      </p:sp>
      <p:sp>
        <p:nvSpPr>
          <p:cNvPr id="4" name="Rectangle 3"/>
          <p:cNvSpPr/>
          <p:nvPr/>
        </p:nvSpPr>
        <p:spPr>
          <a:xfrm>
            <a:off x="193320" y="1219200"/>
            <a:ext cx="8229048" cy="1200329"/>
          </a:xfrm>
          <a:prstGeom prst="rect">
            <a:avLst/>
          </a:prstGeom>
        </p:spPr>
        <p:txBody>
          <a:bodyPr wrap="none">
            <a:spAutoFit/>
          </a:bodyPr>
          <a:lstStyle/>
          <a:p>
            <a:r>
              <a:rPr lang="en-IN" dirty="0">
                <a:solidFill>
                  <a:srgbClr val="202122"/>
                </a:solidFill>
                <a:latin typeface="Cambria" panose="02040503050406030204" pitchFamily="18" charset="0"/>
                <a:ea typeface="Cambria" panose="02040503050406030204" pitchFamily="18" charset="0"/>
              </a:rPr>
              <a:t>The term </a:t>
            </a:r>
            <a:r>
              <a:rPr lang="en-IN" b="1" dirty="0">
                <a:solidFill>
                  <a:srgbClr val="202122"/>
                </a:solidFill>
                <a:latin typeface="Cambria" panose="02040503050406030204" pitchFamily="18" charset="0"/>
                <a:ea typeface="Cambria" panose="02040503050406030204" pitchFamily="18" charset="0"/>
              </a:rPr>
              <a:t>zero-point energy (ZPE</a:t>
            </a:r>
            <a:r>
              <a:rPr lang="en-IN" b="1" dirty="0" smtClean="0">
                <a:solidFill>
                  <a:srgbClr val="202122"/>
                </a:solidFill>
                <a:latin typeface="Cambria" panose="02040503050406030204" pitchFamily="18" charset="0"/>
                <a:ea typeface="Cambria" panose="02040503050406030204" pitchFamily="18" charset="0"/>
              </a:rPr>
              <a:t>) is same as that of ground state .</a:t>
            </a:r>
          </a:p>
          <a:p>
            <a:endParaRPr lang="en-IN" b="1" dirty="0">
              <a:solidFill>
                <a:srgbClr val="202122"/>
              </a:solidFill>
              <a:latin typeface="Cambria" panose="02040503050406030204" pitchFamily="18" charset="0"/>
              <a:ea typeface="Cambria" panose="02040503050406030204" pitchFamily="18" charset="0"/>
            </a:endParaRPr>
          </a:p>
          <a:p>
            <a:r>
              <a:rPr lang="en-IN" dirty="0">
                <a:solidFill>
                  <a:srgbClr val="202122"/>
                </a:solidFill>
                <a:latin typeface="Cambria" panose="02040503050406030204" pitchFamily="18" charset="0"/>
                <a:ea typeface="Cambria" panose="02040503050406030204" pitchFamily="18" charset="0"/>
              </a:rPr>
              <a:t>Zero-point energy (ZPE) is the lowest possible energy that a quantum mechanical </a:t>
            </a:r>
          </a:p>
          <a:p>
            <a:r>
              <a:rPr lang="en-IN" dirty="0">
                <a:solidFill>
                  <a:srgbClr val="202122"/>
                </a:solidFill>
                <a:latin typeface="Cambria" panose="02040503050406030204" pitchFamily="18" charset="0"/>
                <a:ea typeface="Cambria" panose="02040503050406030204" pitchFamily="18" charset="0"/>
              </a:rPr>
              <a:t>system may have</a:t>
            </a:r>
          </a:p>
        </p:txBody>
      </p:sp>
      <p:sp>
        <p:nvSpPr>
          <p:cNvPr id="5" name="Rectangle 4"/>
          <p:cNvSpPr/>
          <p:nvPr/>
        </p:nvSpPr>
        <p:spPr>
          <a:xfrm>
            <a:off x="2654072" y="2456766"/>
            <a:ext cx="6028717" cy="584775"/>
          </a:xfrm>
          <a:prstGeom prst="rect">
            <a:avLst/>
          </a:prstGeom>
        </p:spPr>
        <p:txBody>
          <a:bodyPr wrap="square">
            <a:spAutoFit/>
          </a:bodyPr>
          <a:lstStyle/>
          <a:p>
            <a:pPr marL="91440">
              <a:lnSpc>
                <a:spcPct val="100000"/>
              </a:lnSpc>
              <a:spcBef>
                <a:spcPts val="300"/>
              </a:spcBef>
            </a:pPr>
            <a:r>
              <a:rPr lang="en-IN" sz="3200" b="1" dirty="0" smtClean="0">
                <a:solidFill>
                  <a:schemeClr val="bg1"/>
                </a:solidFill>
                <a:latin typeface="Cambria" panose="02040503050406030204" pitchFamily="18" charset="0"/>
                <a:ea typeface="Cambria" panose="02040503050406030204" pitchFamily="18" charset="0"/>
                <a:cs typeface="Georgia"/>
              </a:rPr>
              <a:t>Degeneracy</a:t>
            </a:r>
            <a:endParaRPr lang="en-IN" sz="3200" b="1" dirty="0">
              <a:solidFill>
                <a:schemeClr val="bg1"/>
              </a:solidFill>
              <a:latin typeface="Cambria" panose="02040503050406030204" pitchFamily="18" charset="0"/>
              <a:ea typeface="Cambria" panose="02040503050406030204" pitchFamily="18" charset="0"/>
              <a:cs typeface="Georgia"/>
            </a:endParaRPr>
          </a:p>
        </p:txBody>
      </p:sp>
      <mc:AlternateContent xmlns:mc="http://schemas.openxmlformats.org/markup-compatibility/2006" xmlns:a14="http://schemas.microsoft.com/office/drawing/2010/main">
        <mc:Choice Requires="a14">
          <p:sp>
            <p:nvSpPr>
              <p:cNvPr id="6" name="TextBox 5"/>
              <p:cNvSpPr txBox="1"/>
              <p:nvPr/>
            </p:nvSpPr>
            <p:spPr>
              <a:xfrm>
                <a:off x="112294" y="3644167"/>
                <a:ext cx="8534400" cy="3029932"/>
              </a:xfrm>
              <a:prstGeom prst="rect">
                <a:avLst/>
              </a:prstGeom>
              <a:noFill/>
            </p:spPr>
            <p:txBody>
              <a:bodyPr wrap="square" rtlCol="0">
                <a:spAutoFit/>
              </a:bodyPr>
              <a:lstStyle/>
              <a:p>
                <a:r>
                  <a:rPr lang="en-IN" dirty="0" smtClean="0">
                    <a:solidFill>
                      <a:schemeClr val="bg1"/>
                    </a:solidFill>
                  </a:rPr>
                  <a:t>For 1D box, only one electron at each  energy level hence the </a:t>
                </a:r>
              </a:p>
              <a:p>
                <a:r>
                  <a:rPr lang="en-IN" dirty="0" smtClean="0">
                    <a:solidFill>
                      <a:schemeClr val="bg1"/>
                    </a:solidFill>
                  </a:rPr>
                  <a:t>degeneracy 1s    1,                              </a:t>
                </a:r>
                <a:r>
                  <a:rPr lang="en-IN" sz="2800" b="1" dirty="0" smtClean="0">
                    <a:solidFill>
                      <a:schemeClr val="bg1"/>
                    </a:solidFill>
                    <a:latin typeface="Cambria" pitchFamily="18" charset="0"/>
                    <a:ea typeface="Cambria" pitchFamily="18" charset="0"/>
                  </a:rPr>
                  <a:t>E</a:t>
                </a:r>
                <a:r>
                  <a:rPr lang="en-IN" sz="2800" b="1" dirty="0">
                    <a:solidFill>
                      <a:schemeClr val="bg1"/>
                    </a:solidFill>
                    <a:latin typeface="Cambria" pitchFamily="18" charset="0"/>
                    <a:ea typeface="Cambria" pitchFamily="18" charset="0"/>
                  </a:rPr>
                  <a:t>= </a:t>
                </a:r>
                <a14:m>
                  <m:oMath xmlns:m="http://schemas.openxmlformats.org/officeDocument/2006/math">
                    <m:f>
                      <m:fPr>
                        <m:ctrlPr>
                          <a:rPr lang="en-IN" sz="2800" b="1" i="1">
                            <a:solidFill>
                              <a:schemeClr val="bg1"/>
                            </a:solidFill>
                            <a:latin typeface="Cambria Math"/>
                          </a:rPr>
                        </m:ctrlPr>
                      </m:fPr>
                      <m:num>
                        <m:sSup>
                          <m:sSupPr>
                            <m:ctrlPr>
                              <a:rPr lang="en-IN" sz="2800" b="1" i="1">
                                <a:solidFill>
                                  <a:schemeClr val="bg1"/>
                                </a:solidFill>
                                <a:latin typeface="Cambria Math"/>
                              </a:rPr>
                            </m:ctrlPr>
                          </m:sSupPr>
                          <m:e>
                            <m:r>
                              <a:rPr lang="en-IN" sz="2800" b="1" i="1">
                                <a:solidFill>
                                  <a:schemeClr val="bg1"/>
                                </a:solidFill>
                                <a:latin typeface="Cambria Math"/>
                              </a:rPr>
                              <m:t>𝒏</m:t>
                            </m:r>
                            <m:r>
                              <a:rPr lang="en-IN" sz="2800" b="1" i="1" baseline="-25000" smtClean="0">
                                <a:solidFill>
                                  <a:schemeClr val="bg1"/>
                                </a:solidFill>
                                <a:latin typeface="Cambria Math" panose="02040503050406030204" pitchFamily="18" charset="0"/>
                              </a:rPr>
                              <m:t>𝒙</m:t>
                            </m:r>
                          </m:e>
                          <m:sup>
                            <m:r>
                              <a:rPr lang="en-IN" sz="2800" b="1" i="1">
                                <a:solidFill>
                                  <a:schemeClr val="bg1"/>
                                </a:solidFill>
                                <a:latin typeface="Cambria Math"/>
                              </a:rPr>
                              <m:t>𝟐</m:t>
                            </m:r>
                          </m:sup>
                        </m:sSup>
                        <m:sSup>
                          <m:sSupPr>
                            <m:ctrlPr>
                              <a:rPr lang="en-IN" sz="2800" b="1" i="1">
                                <a:solidFill>
                                  <a:schemeClr val="bg1"/>
                                </a:solidFill>
                                <a:latin typeface="Cambria Math"/>
                              </a:rPr>
                            </m:ctrlPr>
                          </m:sSupPr>
                          <m:e>
                            <m:r>
                              <a:rPr lang="en-IN" sz="2800" b="1" i="1">
                                <a:solidFill>
                                  <a:schemeClr val="bg1"/>
                                </a:solidFill>
                                <a:latin typeface="Cambria Math"/>
                              </a:rPr>
                              <m:t>𝒉</m:t>
                            </m:r>
                          </m:e>
                          <m:sup>
                            <m:r>
                              <a:rPr lang="en-IN" sz="2800" b="1" i="1">
                                <a:solidFill>
                                  <a:schemeClr val="bg1"/>
                                </a:solidFill>
                                <a:latin typeface="Cambria Math"/>
                              </a:rPr>
                              <m:t>𝟐</m:t>
                            </m:r>
                          </m:sup>
                        </m:sSup>
                      </m:num>
                      <m:den>
                        <m:sSup>
                          <m:sSupPr>
                            <m:ctrlPr>
                              <a:rPr lang="en-IN" sz="2800" b="1" i="1">
                                <a:solidFill>
                                  <a:schemeClr val="bg1"/>
                                </a:solidFill>
                                <a:latin typeface="Cambria Math"/>
                              </a:rPr>
                            </m:ctrlPr>
                          </m:sSupPr>
                          <m:e>
                            <m:r>
                              <a:rPr lang="en-IN" sz="2800" b="1" i="1">
                                <a:solidFill>
                                  <a:schemeClr val="bg1"/>
                                </a:solidFill>
                                <a:latin typeface="Cambria Math"/>
                              </a:rPr>
                              <m:t>𝟖</m:t>
                            </m:r>
                            <m:r>
                              <a:rPr lang="en-IN" sz="2800" b="1" i="1">
                                <a:solidFill>
                                  <a:schemeClr val="bg1"/>
                                </a:solidFill>
                                <a:latin typeface="Cambria Math"/>
                              </a:rPr>
                              <m:t>𝒎</m:t>
                            </m:r>
                            <m:r>
                              <a:rPr lang="en-IN" sz="2800" b="1" i="1">
                                <a:solidFill>
                                  <a:schemeClr val="bg1"/>
                                </a:solidFill>
                                <a:latin typeface="Cambria Math"/>
                              </a:rPr>
                              <m:t>𝓵</m:t>
                            </m:r>
                          </m:e>
                          <m:sup>
                            <m:r>
                              <a:rPr lang="en-IN" sz="2800" b="1" i="1">
                                <a:solidFill>
                                  <a:schemeClr val="bg1"/>
                                </a:solidFill>
                                <a:latin typeface="Cambria Math"/>
                              </a:rPr>
                              <m:t>𝟐</m:t>
                            </m:r>
                          </m:sup>
                        </m:sSup>
                      </m:den>
                    </m:f>
                  </m:oMath>
                </a14:m>
                <a:endParaRPr lang="en-IN" sz="2800" b="1" dirty="0">
                  <a:solidFill>
                    <a:schemeClr val="bg1"/>
                  </a:solidFill>
                </a:endParaRPr>
              </a:p>
              <a:p>
                <a:endParaRPr lang="en-IN" b="1" dirty="0">
                  <a:solidFill>
                    <a:schemeClr val="bg1"/>
                  </a:solidFill>
                </a:endParaRPr>
              </a:p>
              <a:p>
                <a:endParaRPr lang="en-IN" dirty="0" smtClean="0">
                  <a:solidFill>
                    <a:schemeClr val="bg1"/>
                  </a:solidFill>
                </a:endParaRPr>
              </a:p>
              <a:p>
                <a:r>
                  <a:rPr lang="en-IN" dirty="0" smtClean="0">
                    <a:solidFill>
                      <a:schemeClr val="bg1"/>
                    </a:solidFill>
                  </a:rPr>
                  <a:t>Where as when it is in 2D box  (x and y direction) then </a:t>
                </a:r>
                <a:r>
                  <a:rPr lang="en-IN" dirty="0" err="1" smtClean="0">
                    <a:solidFill>
                      <a:schemeClr val="bg1"/>
                    </a:solidFill>
                  </a:rPr>
                  <a:t>nx</a:t>
                </a:r>
                <a:r>
                  <a:rPr lang="en-IN" dirty="0" smtClean="0">
                    <a:solidFill>
                      <a:schemeClr val="bg1"/>
                    </a:solidFill>
                  </a:rPr>
                  <a:t>=</a:t>
                </a:r>
                <a:r>
                  <a:rPr lang="en-IN" dirty="0" err="1" smtClean="0">
                    <a:solidFill>
                      <a:schemeClr val="bg1"/>
                    </a:solidFill>
                  </a:rPr>
                  <a:t>ny</a:t>
                </a:r>
                <a:r>
                  <a:rPr lang="en-IN" dirty="0" smtClean="0">
                    <a:solidFill>
                      <a:schemeClr val="bg1"/>
                    </a:solidFill>
                  </a:rPr>
                  <a:t> then degeneracy will be 1</a:t>
                </a:r>
              </a:p>
              <a:p>
                <a:r>
                  <a:rPr lang="en-IN" dirty="0" smtClean="0">
                    <a:solidFill>
                      <a:schemeClr val="bg1"/>
                    </a:solidFill>
                  </a:rPr>
                  <a:t>And if </a:t>
                </a:r>
                <a:r>
                  <a:rPr lang="en-IN" dirty="0" err="1" smtClean="0">
                    <a:solidFill>
                      <a:schemeClr val="bg1"/>
                    </a:solidFill>
                  </a:rPr>
                  <a:t>nx</a:t>
                </a:r>
                <a:r>
                  <a:rPr lang="en-IN" dirty="0" smtClean="0">
                    <a:solidFill>
                      <a:schemeClr val="bg1"/>
                    </a:solidFill>
                  </a:rPr>
                  <a:t> ≠ </a:t>
                </a:r>
                <a:r>
                  <a:rPr lang="en-IN" dirty="0" err="1" smtClean="0">
                    <a:solidFill>
                      <a:schemeClr val="bg1"/>
                    </a:solidFill>
                  </a:rPr>
                  <a:t>ny</a:t>
                </a:r>
                <a:r>
                  <a:rPr lang="en-IN" dirty="0" smtClean="0">
                    <a:solidFill>
                      <a:schemeClr val="bg1"/>
                    </a:solidFill>
                  </a:rPr>
                  <a:t>    then </a:t>
                </a:r>
                <a:r>
                  <a:rPr lang="en-IN" b="1" dirty="0" smtClean="0">
                    <a:solidFill>
                      <a:schemeClr val="bg1"/>
                    </a:solidFill>
                  </a:rPr>
                  <a:t>degeneracy will be 2. </a:t>
                </a:r>
              </a:p>
              <a:p>
                <a:r>
                  <a:rPr lang="en-IN" dirty="0" smtClean="0">
                    <a:solidFill>
                      <a:schemeClr val="bg1"/>
                    </a:solidFill>
                  </a:rPr>
                  <a:t>       </a:t>
                </a:r>
                <a:r>
                  <a:rPr lang="en-IN" b="1" dirty="0" smtClean="0">
                    <a:solidFill>
                      <a:schemeClr val="bg1"/>
                    </a:solidFill>
                    <a:latin typeface="Cambria" pitchFamily="18" charset="0"/>
                    <a:ea typeface="Cambria" pitchFamily="18" charset="0"/>
                  </a:rPr>
                  <a:t>E</a:t>
                </a:r>
                <a:r>
                  <a:rPr lang="en-IN" sz="2400" b="1" dirty="0" smtClean="0">
                    <a:solidFill>
                      <a:schemeClr val="bg1"/>
                    </a:solidFill>
                    <a:latin typeface="Cambria" pitchFamily="18" charset="0"/>
                    <a:ea typeface="Cambria" pitchFamily="18" charset="0"/>
                  </a:rPr>
                  <a:t>= </a:t>
                </a:r>
                <a14:m>
                  <m:oMath xmlns:m="http://schemas.openxmlformats.org/officeDocument/2006/math">
                    <m:f>
                      <m:fPr>
                        <m:ctrlPr>
                          <a:rPr lang="en-IN" sz="2400" b="1" i="1">
                            <a:solidFill>
                              <a:schemeClr val="bg1"/>
                            </a:solidFill>
                            <a:latin typeface="Cambria Math"/>
                          </a:rPr>
                        </m:ctrlPr>
                      </m:fPr>
                      <m:num>
                        <m:sSup>
                          <m:sSupPr>
                            <m:ctrlPr>
                              <a:rPr lang="en-IN" sz="2400" b="1" i="1">
                                <a:solidFill>
                                  <a:schemeClr val="bg1"/>
                                </a:solidFill>
                                <a:latin typeface="Cambria Math"/>
                              </a:rPr>
                            </m:ctrlPr>
                          </m:sSupPr>
                          <m:e>
                            <m:r>
                              <a:rPr lang="en-IN" sz="2400" b="1" i="1" smtClean="0">
                                <a:solidFill>
                                  <a:schemeClr val="bg1"/>
                                </a:solidFill>
                                <a:latin typeface="Cambria Math" panose="02040503050406030204" pitchFamily="18" charset="0"/>
                              </a:rPr>
                              <m:t>(</m:t>
                            </m:r>
                            <m:r>
                              <a:rPr lang="en-IN" sz="2400" b="1" i="1">
                                <a:solidFill>
                                  <a:schemeClr val="bg1"/>
                                </a:solidFill>
                                <a:latin typeface="Cambria Math"/>
                              </a:rPr>
                              <m:t>𝒏</m:t>
                            </m:r>
                            <m:r>
                              <a:rPr lang="en-IN" sz="2400" b="1" i="1" baseline="-25000">
                                <a:solidFill>
                                  <a:schemeClr val="bg1"/>
                                </a:solidFill>
                                <a:latin typeface="Cambria Math" panose="02040503050406030204" pitchFamily="18" charset="0"/>
                              </a:rPr>
                              <m:t>𝒙</m:t>
                            </m:r>
                          </m:e>
                          <m:sup>
                            <m:r>
                              <a:rPr lang="en-IN" sz="2400" b="1" i="1">
                                <a:solidFill>
                                  <a:schemeClr val="bg1"/>
                                </a:solidFill>
                                <a:latin typeface="Cambria Math"/>
                              </a:rPr>
                              <m:t>𝟐</m:t>
                            </m:r>
                          </m:sup>
                        </m:sSup>
                        <m:sSup>
                          <m:sSupPr>
                            <m:ctrlPr>
                              <a:rPr lang="en-IN" sz="2400" b="1" i="1">
                                <a:solidFill>
                                  <a:schemeClr val="bg1"/>
                                </a:solidFill>
                                <a:latin typeface="Cambria Math"/>
                              </a:rPr>
                            </m:ctrlPr>
                          </m:sSupPr>
                          <m:e>
                            <m:r>
                              <a:rPr lang="en-IN" sz="2400" b="1" i="1" smtClean="0">
                                <a:solidFill>
                                  <a:schemeClr val="bg1"/>
                                </a:solidFill>
                                <a:latin typeface="Cambria Math" panose="02040503050406030204" pitchFamily="18" charset="0"/>
                              </a:rPr>
                              <m:t>+</m:t>
                            </m:r>
                            <m:r>
                              <a:rPr lang="en-IN" sz="2400" b="1" i="1" smtClean="0">
                                <a:solidFill>
                                  <a:schemeClr val="bg1"/>
                                </a:solidFill>
                                <a:latin typeface="Cambria Math" panose="02040503050406030204" pitchFamily="18" charset="0"/>
                              </a:rPr>
                              <m:t>𝒏𝒚</m:t>
                            </m:r>
                            <m:r>
                              <a:rPr lang="en-IN" sz="2400" b="1" i="1" baseline="30000">
                                <a:solidFill>
                                  <a:schemeClr val="bg1"/>
                                </a:solidFill>
                                <a:latin typeface="Cambria Math" panose="02040503050406030204" pitchFamily="18" charset="0"/>
                              </a:rPr>
                              <m:t>𝟐</m:t>
                            </m:r>
                            <m:r>
                              <a:rPr lang="en-IN" sz="2400" b="1" i="1" smtClean="0">
                                <a:solidFill>
                                  <a:schemeClr val="bg1"/>
                                </a:solidFill>
                                <a:latin typeface="Cambria Math" panose="02040503050406030204" pitchFamily="18" charset="0"/>
                              </a:rPr>
                              <m:t>)</m:t>
                            </m:r>
                            <m:r>
                              <a:rPr lang="en-IN" sz="2400" b="1" i="1" smtClean="0">
                                <a:solidFill>
                                  <a:schemeClr val="bg1"/>
                                </a:solidFill>
                                <a:latin typeface="Cambria Math" panose="02040503050406030204" pitchFamily="18" charset="0"/>
                              </a:rPr>
                              <m:t>𝒉</m:t>
                            </m:r>
                          </m:e>
                          <m:sup>
                            <m:r>
                              <a:rPr lang="en-IN" sz="2400" b="1" i="1">
                                <a:solidFill>
                                  <a:schemeClr val="bg1"/>
                                </a:solidFill>
                                <a:latin typeface="Cambria Math"/>
                              </a:rPr>
                              <m:t>𝟐</m:t>
                            </m:r>
                          </m:sup>
                        </m:sSup>
                      </m:num>
                      <m:den>
                        <m:sSup>
                          <m:sSupPr>
                            <m:ctrlPr>
                              <a:rPr lang="en-IN" sz="2400" b="1" i="1">
                                <a:solidFill>
                                  <a:schemeClr val="bg1"/>
                                </a:solidFill>
                                <a:latin typeface="Cambria Math"/>
                              </a:rPr>
                            </m:ctrlPr>
                          </m:sSupPr>
                          <m:e>
                            <m:r>
                              <a:rPr lang="en-IN" sz="2400" b="1" i="1">
                                <a:solidFill>
                                  <a:schemeClr val="bg1"/>
                                </a:solidFill>
                                <a:latin typeface="Cambria Math"/>
                              </a:rPr>
                              <m:t>𝟖</m:t>
                            </m:r>
                            <m:r>
                              <a:rPr lang="en-IN" sz="2400" b="1" i="1">
                                <a:solidFill>
                                  <a:schemeClr val="bg1"/>
                                </a:solidFill>
                                <a:latin typeface="Cambria Math"/>
                              </a:rPr>
                              <m:t>𝒎</m:t>
                            </m:r>
                            <m:r>
                              <a:rPr lang="en-IN" sz="2400" b="1" i="1">
                                <a:solidFill>
                                  <a:schemeClr val="bg1"/>
                                </a:solidFill>
                                <a:latin typeface="Cambria Math"/>
                              </a:rPr>
                              <m:t>𝓵</m:t>
                            </m:r>
                          </m:e>
                          <m:sup>
                            <m:r>
                              <a:rPr lang="en-IN" sz="2400" b="1" i="1">
                                <a:solidFill>
                                  <a:schemeClr val="bg1"/>
                                </a:solidFill>
                                <a:latin typeface="Cambria Math"/>
                              </a:rPr>
                              <m:t>𝟐</m:t>
                            </m:r>
                          </m:sup>
                        </m:sSup>
                      </m:den>
                    </m:f>
                  </m:oMath>
                </a14:m>
                <a:r>
                  <a:rPr lang="en-IN" sz="2400" dirty="0" smtClean="0">
                    <a:solidFill>
                      <a:schemeClr val="bg1"/>
                    </a:solidFill>
                  </a:rPr>
                  <a:t>                </a:t>
                </a:r>
                <a:endParaRPr lang="en-IN" sz="2400" dirty="0">
                  <a:solidFill>
                    <a:schemeClr val="bg1"/>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12294" y="3644167"/>
                <a:ext cx="8534400" cy="3029932"/>
              </a:xfrm>
              <a:prstGeom prst="rect">
                <a:avLst/>
              </a:prstGeom>
              <a:blipFill rotWithShape="1">
                <a:blip r:embed="rId2"/>
                <a:stretch>
                  <a:fillRect l="-571" t="-1006" r="-786" b="-805"/>
                </a:stretch>
              </a:blipFill>
            </p:spPr>
            <p:txBody>
              <a:bodyPr/>
              <a:lstStyle/>
              <a:p>
                <a:r>
                  <a:rPr lang="en-US">
                    <a:noFill/>
                  </a:rPr>
                  <a:t> </a:t>
                </a:r>
              </a:p>
            </p:txBody>
          </p:sp>
        </mc:Fallback>
      </mc:AlternateContent>
      <p:grpSp>
        <p:nvGrpSpPr>
          <p:cNvPr id="17" name="Group 16"/>
          <p:cNvGrpSpPr/>
          <p:nvPr/>
        </p:nvGrpSpPr>
        <p:grpSpPr>
          <a:xfrm>
            <a:off x="7239000" y="3099629"/>
            <a:ext cx="1532917" cy="1256423"/>
            <a:chOff x="7239000" y="3099629"/>
            <a:chExt cx="1532917" cy="1256423"/>
          </a:xfrm>
        </p:grpSpPr>
        <p:cxnSp>
          <p:nvCxnSpPr>
            <p:cNvPr id="8" name="Straight Connector 7"/>
            <p:cNvCxnSpPr/>
            <p:nvPr/>
          </p:nvCxnSpPr>
          <p:spPr>
            <a:xfrm>
              <a:off x="7239000" y="4191000"/>
              <a:ext cx="91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39000" y="3810000"/>
              <a:ext cx="91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39000" y="3352800"/>
              <a:ext cx="914400"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7620000" y="4038600"/>
              <a:ext cx="76200" cy="152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p:cNvSpPr/>
            <p:nvPr/>
          </p:nvSpPr>
          <p:spPr>
            <a:xfrm>
              <a:off x="7620000" y="3657600"/>
              <a:ext cx="76200" cy="152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p:cNvSpPr/>
            <p:nvPr/>
          </p:nvSpPr>
          <p:spPr>
            <a:xfrm>
              <a:off x="7620000" y="3200400"/>
              <a:ext cx="76200" cy="152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p:cNvSpPr txBox="1"/>
            <p:nvPr/>
          </p:nvSpPr>
          <p:spPr>
            <a:xfrm flipH="1">
              <a:off x="8202682" y="3986720"/>
              <a:ext cx="569235" cy="369332"/>
            </a:xfrm>
            <a:prstGeom prst="rect">
              <a:avLst/>
            </a:prstGeom>
            <a:noFill/>
          </p:spPr>
          <p:txBody>
            <a:bodyPr wrap="square" rtlCol="0">
              <a:spAutoFit/>
            </a:bodyPr>
            <a:lstStyle/>
            <a:p>
              <a:r>
                <a:rPr lang="en-IN" b="1" dirty="0" smtClean="0">
                  <a:solidFill>
                    <a:schemeClr val="bg1"/>
                  </a:solidFill>
                </a:rPr>
                <a:t>E</a:t>
              </a:r>
              <a:r>
                <a:rPr lang="en-IN" b="1" baseline="-25000" dirty="0" smtClean="0">
                  <a:solidFill>
                    <a:schemeClr val="bg1"/>
                  </a:solidFill>
                </a:rPr>
                <a:t>1</a:t>
              </a:r>
              <a:endParaRPr lang="en-IN" b="1" baseline="-25000" dirty="0">
                <a:solidFill>
                  <a:schemeClr val="bg1"/>
                </a:solidFill>
              </a:endParaRPr>
            </a:p>
          </p:txBody>
        </p:sp>
        <p:sp>
          <p:nvSpPr>
            <p:cNvPr id="15" name="TextBox 14"/>
            <p:cNvSpPr txBox="1"/>
            <p:nvPr/>
          </p:nvSpPr>
          <p:spPr>
            <a:xfrm flipH="1">
              <a:off x="8202682" y="3614254"/>
              <a:ext cx="569235" cy="369332"/>
            </a:xfrm>
            <a:prstGeom prst="rect">
              <a:avLst/>
            </a:prstGeom>
            <a:noFill/>
          </p:spPr>
          <p:txBody>
            <a:bodyPr wrap="square" rtlCol="0">
              <a:spAutoFit/>
            </a:bodyPr>
            <a:lstStyle/>
            <a:p>
              <a:r>
                <a:rPr lang="en-IN" b="1" dirty="0" smtClean="0">
                  <a:solidFill>
                    <a:schemeClr val="bg1"/>
                  </a:solidFill>
                </a:rPr>
                <a:t>E</a:t>
              </a:r>
              <a:r>
                <a:rPr lang="en-IN" b="1" baseline="-25000" dirty="0" smtClean="0">
                  <a:solidFill>
                    <a:schemeClr val="bg1"/>
                  </a:solidFill>
                </a:rPr>
                <a:t>2</a:t>
              </a:r>
              <a:endParaRPr lang="en-IN" b="1" baseline="-25000" dirty="0">
                <a:solidFill>
                  <a:schemeClr val="bg1"/>
                </a:solidFill>
              </a:endParaRPr>
            </a:p>
          </p:txBody>
        </p:sp>
        <p:sp>
          <p:nvSpPr>
            <p:cNvPr id="16" name="TextBox 15"/>
            <p:cNvSpPr txBox="1"/>
            <p:nvPr/>
          </p:nvSpPr>
          <p:spPr>
            <a:xfrm flipH="1">
              <a:off x="8187796" y="3099629"/>
              <a:ext cx="569235" cy="369332"/>
            </a:xfrm>
            <a:prstGeom prst="rect">
              <a:avLst/>
            </a:prstGeom>
            <a:noFill/>
          </p:spPr>
          <p:txBody>
            <a:bodyPr wrap="square" rtlCol="0">
              <a:spAutoFit/>
            </a:bodyPr>
            <a:lstStyle/>
            <a:p>
              <a:r>
                <a:rPr lang="en-IN" b="1" dirty="0" smtClean="0">
                  <a:solidFill>
                    <a:schemeClr val="bg1"/>
                  </a:solidFill>
                </a:rPr>
                <a:t>E</a:t>
              </a:r>
              <a:r>
                <a:rPr lang="en-IN" b="1" baseline="-25000" dirty="0">
                  <a:solidFill>
                    <a:schemeClr val="bg1"/>
                  </a:solidFill>
                </a:rPr>
                <a:t>3</a:t>
              </a:r>
            </a:p>
          </p:txBody>
        </p:sp>
      </p:grpSp>
      <p:grpSp>
        <p:nvGrpSpPr>
          <p:cNvPr id="18" name="Group 17"/>
          <p:cNvGrpSpPr/>
          <p:nvPr/>
        </p:nvGrpSpPr>
        <p:grpSpPr>
          <a:xfrm>
            <a:off x="5706083" y="5521676"/>
            <a:ext cx="1532917" cy="1256423"/>
            <a:chOff x="7239000" y="3099629"/>
            <a:chExt cx="1532917" cy="1256423"/>
          </a:xfrm>
        </p:grpSpPr>
        <p:cxnSp>
          <p:nvCxnSpPr>
            <p:cNvPr id="19" name="Straight Connector 18"/>
            <p:cNvCxnSpPr/>
            <p:nvPr/>
          </p:nvCxnSpPr>
          <p:spPr>
            <a:xfrm>
              <a:off x="7239000" y="4191000"/>
              <a:ext cx="91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239000" y="3810000"/>
              <a:ext cx="91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7239000" y="3352800"/>
              <a:ext cx="914400"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7400317" y="4038600"/>
              <a:ext cx="76200" cy="152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p:cNvSpPr/>
            <p:nvPr/>
          </p:nvSpPr>
          <p:spPr>
            <a:xfrm>
              <a:off x="7400317" y="3657600"/>
              <a:ext cx="76200" cy="152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p:cNvSpPr/>
            <p:nvPr/>
          </p:nvSpPr>
          <p:spPr>
            <a:xfrm>
              <a:off x="7400317" y="3200400"/>
              <a:ext cx="76200" cy="152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p:cNvSpPr txBox="1"/>
            <p:nvPr/>
          </p:nvSpPr>
          <p:spPr>
            <a:xfrm flipH="1">
              <a:off x="8202682" y="3986720"/>
              <a:ext cx="569235" cy="369332"/>
            </a:xfrm>
            <a:prstGeom prst="rect">
              <a:avLst/>
            </a:prstGeom>
            <a:noFill/>
          </p:spPr>
          <p:txBody>
            <a:bodyPr wrap="square" rtlCol="0">
              <a:spAutoFit/>
            </a:bodyPr>
            <a:lstStyle/>
            <a:p>
              <a:r>
                <a:rPr lang="en-IN" b="1" dirty="0" smtClean="0">
                  <a:solidFill>
                    <a:schemeClr val="bg1"/>
                  </a:solidFill>
                </a:rPr>
                <a:t>E</a:t>
              </a:r>
              <a:r>
                <a:rPr lang="en-IN" b="1" baseline="-25000" dirty="0" smtClean="0">
                  <a:solidFill>
                    <a:schemeClr val="bg1"/>
                  </a:solidFill>
                </a:rPr>
                <a:t>1</a:t>
              </a:r>
              <a:endParaRPr lang="en-IN" b="1" baseline="-25000" dirty="0">
                <a:solidFill>
                  <a:schemeClr val="bg1"/>
                </a:solidFill>
              </a:endParaRPr>
            </a:p>
          </p:txBody>
        </p:sp>
        <p:sp>
          <p:nvSpPr>
            <p:cNvPr id="26" name="TextBox 25"/>
            <p:cNvSpPr txBox="1"/>
            <p:nvPr/>
          </p:nvSpPr>
          <p:spPr>
            <a:xfrm flipH="1">
              <a:off x="8202682" y="3614254"/>
              <a:ext cx="569235" cy="369332"/>
            </a:xfrm>
            <a:prstGeom prst="rect">
              <a:avLst/>
            </a:prstGeom>
            <a:noFill/>
          </p:spPr>
          <p:txBody>
            <a:bodyPr wrap="square" rtlCol="0">
              <a:spAutoFit/>
            </a:bodyPr>
            <a:lstStyle/>
            <a:p>
              <a:r>
                <a:rPr lang="en-IN" b="1" dirty="0" smtClean="0">
                  <a:solidFill>
                    <a:schemeClr val="bg1"/>
                  </a:solidFill>
                </a:rPr>
                <a:t>E</a:t>
              </a:r>
              <a:r>
                <a:rPr lang="en-IN" b="1" baseline="-25000" dirty="0" smtClean="0">
                  <a:solidFill>
                    <a:schemeClr val="bg1"/>
                  </a:solidFill>
                </a:rPr>
                <a:t>2</a:t>
              </a:r>
              <a:endParaRPr lang="en-IN" b="1" baseline="-25000" dirty="0">
                <a:solidFill>
                  <a:schemeClr val="bg1"/>
                </a:solidFill>
              </a:endParaRPr>
            </a:p>
          </p:txBody>
        </p:sp>
        <p:sp>
          <p:nvSpPr>
            <p:cNvPr id="27" name="TextBox 26"/>
            <p:cNvSpPr txBox="1"/>
            <p:nvPr/>
          </p:nvSpPr>
          <p:spPr>
            <a:xfrm flipH="1">
              <a:off x="8187796" y="3099629"/>
              <a:ext cx="569235" cy="369332"/>
            </a:xfrm>
            <a:prstGeom prst="rect">
              <a:avLst/>
            </a:prstGeom>
            <a:noFill/>
          </p:spPr>
          <p:txBody>
            <a:bodyPr wrap="square" rtlCol="0">
              <a:spAutoFit/>
            </a:bodyPr>
            <a:lstStyle/>
            <a:p>
              <a:r>
                <a:rPr lang="en-IN" b="1" dirty="0" smtClean="0">
                  <a:solidFill>
                    <a:schemeClr val="bg1"/>
                  </a:solidFill>
                </a:rPr>
                <a:t>E</a:t>
              </a:r>
              <a:r>
                <a:rPr lang="en-IN" b="1" baseline="-25000" dirty="0">
                  <a:solidFill>
                    <a:schemeClr val="bg1"/>
                  </a:solidFill>
                </a:rPr>
                <a:t>3</a:t>
              </a:r>
            </a:p>
          </p:txBody>
        </p:sp>
      </p:grpSp>
      <p:sp>
        <p:nvSpPr>
          <p:cNvPr id="28" name="Oval 27"/>
          <p:cNvSpPr/>
          <p:nvPr/>
        </p:nvSpPr>
        <p:spPr>
          <a:xfrm>
            <a:off x="6324600" y="6477000"/>
            <a:ext cx="76200" cy="152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p:cNvSpPr/>
          <p:nvPr/>
        </p:nvSpPr>
        <p:spPr>
          <a:xfrm>
            <a:off x="6324600" y="6096000"/>
            <a:ext cx="76200" cy="152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p:cNvSpPr/>
          <p:nvPr/>
        </p:nvSpPr>
        <p:spPr>
          <a:xfrm>
            <a:off x="6248400" y="5562600"/>
            <a:ext cx="76200" cy="152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4648705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71054" y="0"/>
            <a:ext cx="8229600" cy="868362"/>
          </a:xfrm>
        </p:spPr>
        <p:txBody>
          <a:bodyPr/>
          <a:lstStyle/>
          <a:p>
            <a:r>
              <a:rPr lang="en-IE" altLang="en-US" dirty="0">
                <a:latin typeface="Castellar" pitchFamily="18" charset="0"/>
              </a:rPr>
              <a:t>Schrodinger’s cat</a:t>
            </a:r>
            <a:endParaRPr lang="en-US" altLang="en-US" dirty="0">
              <a:latin typeface="Castellar" pitchFamily="18" charset="0"/>
            </a:endParaRPr>
          </a:p>
        </p:txBody>
      </p:sp>
      <p:sp>
        <p:nvSpPr>
          <p:cNvPr id="15363" name="Rectangle 3"/>
          <p:cNvSpPr>
            <a:spLocks noGrp="1" noChangeArrowheads="1"/>
          </p:cNvSpPr>
          <p:nvPr>
            <p:ph type="body" idx="1"/>
          </p:nvPr>
        </p:nvSpPr>
        <p:spPr>
          <a:xfrm>
            <a:off x="468313" y="1052513"/>
            <a:ext cx="8147050" cy="4857750"/>
          </a:xfrm>
        </p:spPr>
        <p:txBody>
          <a:bodyPr/>
          <a:lstStyle/>
          <a:p>
            <a:r>
              <a:rPr lang="en-IE" altLang="en-US" sz="1800" dirty="0">
                <a:solidFill>
                  <a:schemeClr val="accent4">
                    <a:lumMod val="10000"/>
                  </a:schemeClr>
                </a:solidFill>
                <a:latin typeface="Batang" pitchFamily="18" charset="-127"/>
                <a:ea typeface="Batang" pitchFamily="18" charset="-127"/>
              </a:rPr>
              <a:t>After consultation with Einstein, Schrodinger proposed a thought experiment in which he highlighted the apparent inconsistencies between the so-called Copenhagen interpretation of Quantum Mechanics and the reality of macroscopic measurements.</a:t>
            </a:r>
          </a:p>
          <a:p>
            <a:r>
              <a:rPr lang="en-IE" altLang="en-US" sz="1800" dirty="0">
                <a:solidFill>
                  <a:schemeClr val="accent4">
                    <a:lumMod val="10000"/>
                  </a:schemeClr>
                </a:solidFill>
                <a:latin typeface="Batang" pitchFamily="18" charset="-127"/>
                <a:ea typeface="Batang" pitchFamily="18" charset="-127"/>
              </a:rPr>
              <a:t>He proposed that a cat be placed in a sealed box. The release of a poison is then subject to the probabilistic decay of a radioactive isotope. If the isotope decays, the poison is released. If no decay occurs, the poison is not released.</a:t>
            </a:r>
          </a:p>
          <a:p>
            <a:r>
              <a:rPr lang="en-IE" altLang="en-US" sz="1800" dirty="0">
                <a:solidFill>
                  <a:schemeClr val="accent4">
                    <a:lumMod val="10000"/>
                  </a:schemeClr>
                </a:solidFill>
                <a:latin typeface="Batang" pitchFamily="18" charset="-127"/>
                <a:ea typeface="Batang" pitchFamily="18" charset="-127"/>
              </a:rPr>
              <a:t>The result is that the cat is in a superposition of states between being dead, and being alive. This is very unintuitive.</a:t>
            </a:r>
            <a:endParaRPr lang="en-GB" altLang="en-US" sz="1800" dirty="0">
              <a:solidFill>
                <a:schemeClr val="accent4">
                  <a:lumMod val="10000"/>
                </a:schemeClr>
              </a:solidFill>
              <a:latin typeface="Batang" pitchFamily="18" charset="-127"/>
              <a:ea typeface="Batang" pitchFamily="18" charset="-127"/>
            </a:endParaRPr>
          </a:p>
        </p:txBody>
      </p:sp>
      <p:pic>
        <p:nvPicPr>
          <p:cNvPr id="15365" name="Picture 5" descr="300px-Katz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9300" y="4221163"/>
            <a:ext cx="4857750" cy="242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85501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Tunneling Effect</a:t>
            </a:r>
            <a:endParaRPr lang="en-US" dirty="0"/>
          </a:p>
        </p:txBody>
      </p:sp>
      <p:pic>
        <p:nvPicPr>
          <p:cNvPr id="156674" name="Picture 2" descr="http://spm.uniandes.edu.co/images/tunneling.jpg"/>
          <p:cNvPicPr>
            <a:picLocks noChangeAspect="1" noChangeArrowheads="1"/>
          </p:cNvPicPr>
          <p:nvPr/>
        </p:nvPicPr>
        <p:blipFill>
          <a:blip r:embed="rId3" cstate="print"/>
          <a:srcRect/>
          <a:stretch>
            <a:fillRect/>
          </a:stretch>
        </p:blipFill>
        <p:spPr bwMode="auto">
          <a:xfrm>
            <a:off x="1981200" y="838200"/>
            <a:ext cx="4918022" cy="2362200"/>
          </a:xfrm>
          <a:prstGeom prst="rect">
            <a:avLst/>
          </a:prstGeom>
          <a:noFill/>
        </p:spPr>
      </p:pic>
      <p:pic>
        <p:nvPicPr>
          <p:cNvPr id="6" name="Picture 5"/>
          <p:cNvPicPr/>
          <p:nvPr/>
        </p:nvPicPr>
        <p:blipFill>
          <a:blip r:embed="rId4" cstate="print"/>
          <a:srcRect/>
          <a:stretch>
            <a:fillRect/>
          </a:stretch>
        </p:blipFill>
        <p:spPr bwMode="auto">
          <a:xfrm>
            <a:off x="2362200" y="3352800"/>
            <a:ext cx="3733800" cy="2590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Tunneling in Quantum Mechanics</a:t>
            </a:r>
            <a:endParaRPr lang="en-US" dirty="0"/>
          </a:p>
        </p:txBody>
      </p:sp>
      <p:pic>
        <p:nvPicPr>
          <p:cNvPr id="5" name="Picture 2" descr="http://abyss.uoregon.edu/%7Ejs/images/quantum_tunneling.gif"/>
          <p:cNvPicPr>
            <a:picLocks noChangeAspect="1" noChangeArrowheads="1"/>
          </p:cNvPicPr>
          <p:nvPr/>
        </p:nvPicPr>
        <p:blipFill>
          <a:blip r:embed="rId3" cstate="print"/>
          <a:srcRect/>
          <a:stretch>
            <a:fillRect/>
          </a:stretch>
        </p:blipFill>
        <p:spPr bwMode="auto">
          <a:xfrm>
            <a:off x="1219200" y="914400"/>
            <a:ext cx="3406267" cy="4118234"/>
          </a:xfrm>
          <a:prstGeom prst="rect">
            <a:avLst/>
          </a:prstGeom>
          <a:noFill/>
        </p:spPr>
      </p:pic>
      <p:pic>
        <p:nvPicPr>
          <p:cNvPr id="6" name="Picture 8" descr="http://t1.gstatic.com/images?q=tbn:ANd9GcQltp2qhlmSaB0nTLqZ-4PjLg4Se-RnrU-rjTtPTjySaMxqtT6t8Y0CUt7sfQ"/>
          <p:cNvPicPr>
            <a:picLocks noChangeAspect="1" noChangeArrowheads="1"/>
          </p:cNvPicPr>
          <p:nvPr/>
        </p:nvPicPr>
        <p:blipFill>
          <a:blip r:embed="rId4" cstate="print"/>
          <a:srcRect/>
          <a:stretch>
            <a:fillRect/>
          </a:stretch>
        </p:blipFill>
        <p:spPr bwMode="auto">
          <a:xfrm>
            <a:off x="5181600" y="914400"/>
            <a:ext cx="3200400" cy="2294628"/>
          </a:xfrm>
          <a:prstGeom prst="rect">
            <a:avLst/>
          </a:prstGeom>
          <a:noFill/>
        </p:spPr>
      </p:pic>
      <p:pic>
        <p:nvPicPr>
          <p:cNvPr id="155650" name="Picture 2" descr="http://www.ntmdt.com/data/media/images/spm_basics/scanning_tunnel_microscopy_stm/stm_physical_backgrounds/tunneling_effect/img04.gif"/>
          <p:cNvPicPr>
            <a:picLocks noChangeAspect="1" noChangeArrowheads="1"/>
          </p:cNvPicPr>
          <p:nvPr/>
        </p:nvPicPr>
        <p:blipFill>
          <a:blip r:embed="rId5" cstate="print"/>
          <a:srcRect/>
          <a:stretch>
            <a:fillRect/>
          </a:stretch>
        </p:blipFill>
        <p:spPr bwMode="auto">
          <a:xfrm>
            <a:off x="5181600" y="3352800"/>
            <a:ext cx="3200400" cy="1469150"/>
          </a:xfrm>
          <a:prstGeom prst="rect">
            <a:avLst/>
          </a:prstGeom>
          <a:noFill/>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Tunnel Diode</a:t>
            </a:r>
            <a:endParaRPr lang="en-US" dirty="0"/>
          </a:p>
        </p:txBody>
      </p:sp>
      <p:sp>
        <p:nvSpPr>
          <p:cNvPr id="10" name="Content Placeholder 9"/>
          <p:cNvSpPr>
            <a:spLocks noGrp="1"/>
          </p:cNvSpPr>
          <p:nvPr>
            <p:ph idx="1"/>
          </p:nvPr>
        </p:nvSpPr>
        <p:spPr>
          <a:xfrm>
            <a:off x="228600" y="2895600"/>
            <a:ext cx="8534400" cy="3505200"/>
          </a:xfrm>
        </p:spPr>
        <p:txBody>
          <a:bodyPr/>
          <a:lstStyle/>
          <a:p>
            <a:r>
              <a:rPr lang="en-US" sz="1600" b="1" dirty="0" smtClean="0"/>
              <a:t>P and N regions are heavily doped</a:t>
            </a:r>
            <a:r>
              <a:rPr lang="en-US" sz="1600" dirty="0" smtClean="0"/>
              <a:t> </a:t>
            </a:r>
          </a:p>
          <a:p>
            <a:pPr lvl="1"/>
            <a:r>
              <a:rPr lang="en-US" sz="1200" dirty="0" smtClean="0"/>
              <a:t>The depletion region is very narrow (~ 10</a:t>
            </a:r>
            <a:r>
              <a:rPr lang="en-US" sz="1200" baseline="30000" dirty="0" smtClean="0"/>
              <a:t>-8</a:t>
            </a:r>
            <a:r>
              <a:rPr lang="en-US" sz="1200" dirty="0" smtClean="0"/>
              <a:t> m) and conduction band of N region overlaps with valence band of P region</a:t>
            </a:r>
          </a:p>
          <a:p>
            <a:pPr lvl="1"/>
            <a:r>
              <a:rPr lang="en-US" sz="1200" dirty="0" smtClean="0"/>
              <a:t>Fermi level of N-region merge into CB band and that of P-region into VB</a:t>
            </a:r>
          </a:p>
          <a:p>
            <a:r>
              <a:rPr lang="en-US" sz="1600" b="1" dirty="0" smtClean="0"/>
              <a:t>At thermal equilibrium</a:t>
            </a:r>
            <a:endParaRPr lang="en-US" sz="1600" dirty="0" smtClean="0"/>
          </a:p>
          <a:p>
            <a:pPr lvl="1"/>
            <a:r>
              <a:rPr lang="en-US" sz="1200" dirty="0" smtClean="0"/>
              <a:t>As depletion region is very narrow, electrons can “tunnel” through the forbidden band  due to </a:t>
            </a:r>
            <a:r>
              <a:rPr lang="en-US" sz="1200" b="1" dirty="0" smtClean="0"/>
              <a:t>tunneling.</a:t>
            </a:r>
            <a:r>
              <a:rPr lang="en-US" sz="1200" dirty="0" smtClean="0"/>
              <a:t> </a:t>
            </a:r>
          </a:p>
          <a:p>
            <a:pPr lvl="1"/>
            <a:r>
              <a:rPr lang="en-US" sz="1200" dirty="0" smtClean="0"/>
              <a:t>Electrons tunnel in both directions across the gap and the Fermi energy level is constant across the diode</a:t>
            </a:r>
          </a:p>
          <a:p>
            <a:r>
              <a:rPr lang="en-US" sz="1600" b="1" dirty="0" smtClean="0"/>
              <a:t>Forward bias operation</a:t>
            </a:r>
            <a:endParaRPr lang="en-US" sz="1600" dirty="0" smtClean="0"/>
          </a:p>
          <a:p>
            <a:pPr lvl="1"/>
            <a:r>
              <a:rPr lang="en-US" sz="1200" dirty="0" smtClean="0"/>
              <a:t>As voltage begins to increase, electrons first tunnel through the depletion region due to alignment of bands. </a:t>
            </a:r>
          </a:p>
          <a:p>
            <a:pPr lvl="1"/>
            <a:r>
              <a:rPr lang="en-US" sz="1200" dirty="0" smtClean="0"/>
              <a:t>With further increase these states become misaligned and the current drops — this is called negative resistance, because current decreases with increasing voltage. </a:t>
            </a:r>
          </a:p>
          <a:p>
            <a:r>
              <a:rPr lang="en-US" sz="1600" b="1" dirty="0" smtClean="0"/>
              <a:t>With more forward bias</a:t>
            </a:r>
            <a:endParaRPr lang="en-US" sz="1600" dirty="0" smtClean="0"/>
          </a:p>
          <a:p>
            <a:pPr lvl="1"/>
            <a:r>
              <a:rPr lang="en-US" sz="1200" dirty="0" smtClean="0"/>
              <a:t>With more forward bias two bands do not overlap. Electrons travel by conduction across the PN junction, and no longer by tunneling through the PN junction barrier. The diode begins to operate as a normal diode.</a:t>
            </a:r>
          </a:p>
          <a:p>
            <a:endParaRPr lang="en-US" sz="1600" dirty="0" smtClean="0"/>
          </a:p>
          <a:p>
            <a:endParaRPr lang="en-US" sz="1600" dirty="0" smtClean="0"/>
          </a:p>
          <a:p>
            <a:endParaRPr lang="en-US" sz="1600" dirty="0"/>
          </a:p>
        </p:txBody>
      </p:sp>
      <p:pic>
        <p:nvPicPr>
          <p:cNvPr id="154626" name="Picture 2" descr="http://upload.wikimedia.org/wikipedia/commons/b/bd/GE_1N3716_tunnel_diode.jpg"/>
          <p:cNvPicPr>
            <a:picLocks noChangeAspect="1" noChangeArrowheads="1"/>
          </p:cNvPicPr>
          <p:nvPr/>
        </p:nvPicPr>
        <p:blipFill>
          <a:blip r:embed="rId3" cstate="print"/>
          <a:srcRect/>
          <a:stretch>
            <a:fillRect/>
          </a:stretch>
        </p:blipFill>
        <p:spPr bwMode="auto">
          <a:xfrm>
            <a:off x="228600" y="762000"/>
            <a:ext cx="1928770" cy="1752600"/>
          </a:xfrm>
          <a:prstGeom prst="rect">
            <a:avLst/>
          </a:prstGeom>
          <a:noFill/>
        </p:spPr>
      </p:pic>
      <p:pic>
        <p:nvPicPr>
          <p:cNvPr id="154628" name="Picture 4" descr="http://upload.wikimedia.org/wikipedia/commons/d/d5/Tunnel_diode.png"/>
          <p:cNvPicPr>
            <a:picLocks noChangeAspect="1" noChangeArrowheads="1"/>
          </p:cNvPicPr>
          <p:nvPr/>
        </p:nvPicPr>
        <p:blipFill>
          <a:blip r:embed="rId4" cstate="print"/>
          <a:srcRect/>
          <a:stretch>
            <a:fillRect/>
          </a:stretch>
        </p:blipFill>
        <p:spPr bwMode="auto">
          <a:xfrm>
            <a:off x="1243263" y="838200"/>
            <a:ext cx="737937" cy="914400"/>
          </a:xfrm>
          <a:prstGeom prst="rect">
            <a:avLst/>
          </a:prstGeom>
          <a:noFill/>
        </p:spPr>
      </p:pic>
      <p:pic>
        <p:nvPicPr>
          <p:cNvPr id="8" name="Picture 7"/>
          <p:cNvPicPr/>
          <p:nvPr/>
        </p:nvPicPr>
        <p:blipFill>
          <a:blip r:embed="rId5" cstate="print"/>
          <a:srcRect/>
          <a:stretch>
            <a:fillRect/>
          </a:stretch>
        </p:blipFill>
        <p:spPr bwMode="auto">
          <a:xfrm>
            <a:off x="2362200" y="838200"/>
            <a:ext cx="3962400" cy="1447800"/>
          </a:xfrm>
          <a:prstGeom prst="rect">
            <a:avLst/>
          </a:prstGeom>
          <a:noFill/>
          <a:ln w="9525">
            <a:noFill/>
            <a:miter lim="800000"/>
            <a:headEnd/>
            <a:tailEnd/>
          </a:ln>
        </p:spPr>
      </p:pic>
      <p:pic>
        <p:nvPicPr>
          <p:cNvPr id="9" name="Picture 8"/>
          <p:cNvPicPr/>
          <p:nvPr/>
        </p:nvPicPr>
        <p:blipFill>
          <a:blip r:embed="rId6" cstate="print"/>
          <a:srcRect/>
          <a:stretch>
            <a:fillRect/>
          </a:stretch>
        </p:blipFill>
        <p:spPr bwMode="auto">
          <a:xfrm>
            <a:off x="6400800" y="838200"/>
            <a:ext cx="2057400" cy="1600200"/>
          </a:xfrm>
          <a:prstGeom prst="rect">
            <a:avLst/>
          </a:prstGeom>
          <a:noFill/>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Scanning Tunneling Microscope (STM)</a:t>
            </a:r>
            <a:endParaRPr lang="en-US" sz="3600" dirty="0"/>
          </a:p>
        </p:txBody>
      </p:sp>
      <p:pic>
        <p:nvPicPr>
          <p:cNvPr id="102404" name="Picture 4" descr="http://upload.wikimedia.org/wikipedia/commons/thumb/f/f9/ScanningTunnelingMicroscope_schematic.png/400px-ScanningTunnelingMicroscope_schematic.png"/>
          <p:cNvPicPr>
            <a:picLocks noChangeAspect="1" noChangeArrowheads="1"/>
          </p:cNvPicPr>
          <p:nvPr/>
        </p:nvPicPr>
        <p:blipFill>
          <a:blip r:embed="rId3" cstate="print"/>
          <a:srcRect/>
          <a:stretch>
            <a:fillRect/>
          </a:stretch>
        </p:blipFill>
        <p:spPr bwMode="auto">
          <a:xfrm>
            <a:off x="990600" y="990600"/>
            <a:ext cx="3276600" cy="2678621"/>
          </a:xfrm>
          <a:prstGeom prst="rect">
            <a:avLst/>
          </a:prstGeom>
          <a:noFill/>
        </p:spPr>
      </p:pic>
      <p:pic>
        <p:nvPicPr>
          <p:cNvPr id="102408" name="Picture 8" descr="http://www.nisenet.org/sites/default/files/images/STM-med.jpg"/>
          <p:cNvPicPr>
            <a:picLocks noChangeAspect="1" noChangeArrowheads="1"/>
          </p:cNvPicPr>
          <p:nvPr/>
        </p:nvPicPr>
        <p:blipFill>
          <a:blip r:embed="rId4" cstate="print"/>
          <a:srcRect/>
          <a:stretch>
            <a:fillRect/>
          </a:stretch>
        </p:blipFill>
        <p:spPr bwMode="auto">
          <a:xfrm>
            <a:off x="4953000" y="914400"/>
            <a:ext cx="2728837" cy="2743200"/>
          </a:xfrm>
          <a:prstGeom prst="rect">
            <a:avLst/>
          </a:prstGeom>
          <a:noFill/>
        </p:spPr>
      </p:pic>
      <p:pic>
        <p:nvPicPr>
          <p:cNvPr id="11" name="Picture 2" descr="http://deaddog.duch.udel.edu/programming/stigma/Manual/images/TunnelingDiagram.jpg"/>
          <p:cNvPicPr>
            <a:picLocks noChangeAspect="1" noChangeArrowheads="1"/>
          </p:cNvPicPr>
          <p:nvPr/>
        </p:nvPicPr>
        <p:blipFill>
          <a:blip r:embed="rId5" cstate="print"/>
          <a:srcRect/>
          <a:stretch>
            <a:fillRect/>
          </a:stretch>
        </p:blipFill>
        <p:spPr bwMode="auto">
          <a:xfrm>
            <a:off x="4419600" y="4114800"/>
            <a:ext cx="2694088" cy="2057400"/>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sz="2800"/>
              <a:t>de Broglie hypothesis</a:t>
            </a:r>
          </a:p>
        </p:txBody>
      </p:sp>
      <p:sp>
        <p:nvSpPr>
          <p:cNvPr id="18435" name="Rectangle 3"/>
          <p:cNvSpPr>
            <a:spLocks noGrp="1" noChangeArrowheads="1"/>
          </p:cNvSpPr>
          <p:nvPr>
            <p:ph type="body" sz="half" idx="1"/>
          </p:nvPr>
        </p:nvSpPr>
        <p:spPr>
          <a:xfrm>
            <a:off x="457200" y="3200400"/>
            <a:ext cx="8382000" cy="1752600"/>
          </a:xfrm>
        </p:spPr>
        <p:txBody>
          <a:bodyPr/>
          <a:lstStyle/>
          <a:p>
            <a:pPr>
              <a:lnSpc>
                <a:spcPct val="90000"/>
              </a:lnSpc>
            </a:pPr>
            <a:r>
              <a:rPr lang="en-US" sz="1800" dirty="0"/>
              <a:t>A moving particle always has a wave associated with it and the motion of the particle is guided by that wave. </a:t>
            </a:r>
          </a:p>
          <a:p>
            <a:pPr>
              <a:lnSpc>
                <a:spcPct val="90000"/>
              </a:lnSpc>
            </a:pPr>
            <a:r>
              <a:rPr lang="en-US" sz="1800" dirty="0"/>
              <a:t>The electrons, protons, atoms and molecules, when in  motion, have some type of wave motion associated with them (matter waves)</a:t>
            </a:r>
          </a:p>
          <a:p>
            <a:pPr>
              <a:lnSpc>
                <a:spcPct val="90000"/>
              </a:lnSpc>
            </a:pPr>
            <a:r>
              <a:rPr lang="en-US" sz="1800" dirty="0"/>
              <a:t>Matter waves can propagate in vacuum </a:t>
            </a:r>
            <a:r>
              <a:rPr lang="en-US" sz="1800" dirty="0">
                <a:sym typeface="Wingdings" pitchFamily="2" charset="2"/>
              </a:rPr>
              <a:t> </a:t>
            </a:r>
            <a:r>
              <a:rPr lang="en-US" sz="1800" dirty="0"/>
              <a:t>not mechanical waves </a:t>
            </a:r>
          </a:p>
          <a:p>
            <a:pPr>
              <a:lnSpc>
                <a:spcPct val="90000"/>
              </a:lnSpc>
            </a:pPr>
            <a:r>
              <a:rPr lang="en-US" sz="1800" dirty="0"/>
              <a:t>Matter waves are associated with motion of neutral bodies </a:t>
            </a:r>
            <a:r>
              <a:rPr lang="en-US" sz="1800" dirty="0">
                <a:sym typeface="Wingdings" pitchFamily="2" charset="2"/>
              </a:rPr>
              <a:t> </a:t>
            </a:r>
            <a:r>
              <a:rPr lang="en-US" sz="1800" dirty="0"/>
              <a:t>not electromagnetic waves. </a:t>
            </a:r>
          </a:p>
        </p:txBody>
      </p:sp>
      <p:sp>
        <p:nvSpPr>
          <p:cNvPr id="18438" name="Rectangle 6"/>
          <p:cNvSpPr>
            <a:spLocks noChangeArrowheads="1"/>
          </p:cNvSpPr>
          <p:nvPr/>
        </p:nvSpPr>
        <p:spPr bwMode="auto">
          <a:xfrm>
            <a:off x="0" y="3338513"/>
            <a:ext cx="9144000" cy="0"/>
          </a:xfrm>
          <a:prstGeom prst="rect">
            <a:avLst/>
          </a:prstGeom>
          <a:noFill/>
          <a:ln w="12700">
            <a:noFill/>
            <a:miter lim="800000"/>
            <a:headEnd/>
            <a:tailEnd/>
          </a:ln>
          <a:effectLst/>
        </p:spPr>
        <p:txBody>
          <a:bodyPr wrap="none" anchor="ctr">
            <a:spAutoFit/>
          </a:bodyPr>
          <a:lstStyle/>
          <a:p>
            <a:endParaRPr lang="en-US"/>
          </a:p>
        </p:txBody>
      </p:sp>
      <p:sp>
        <p:nvSpPr>
          <p:cNvPr id="18440" name="Rectangle 8"/>
          <p:cNvSpPr>
            <a:spLocks noChangeArrowheads="1"/>
          </p:cNvSpPr>
          <p:nvPr/>
        </p:nvSpPr>
        <p:spPr bwMode="auto">
          <a:xfrm>
            <a:off x="0" y="3328988"/>
            <a:ext cx="9144000" cy="0"/>
          </a:xfrm>
          <a:prstGeom prst="rect">
            <a:avLst/>
          </a:prstGeom>
          <a:noFill/>
          <a:ln w="12700">
            <a:noFill/>
            <a:miter lim="800000"/>
            <a:headEnd/>
            <a:tailEnd/>
          </a:ln>
          <a:effectLst/>
        </p:spPr>
        <p:txBody>
          <a:bodyPr wrap="none" anchor="ctr">
            <a:spAutoFit/>
          </a:bodyPr>
          <a:lstStyle/>
          <a:p>
            <a:endParaRPr lang="en-US"/>
          </a:p>
        </p:txBody>
      </p:sp>
      <p:sp>
        <p:nvSpPr>
          <p:cNvPr id="18442" name="Rectangle 10"/>
          <p:cNvSpPr>
            <a:spLocks noChangeArrowheads="1"/>
          </p:cNvSpPr>
          <p:nvPr/>
        </p:nvSpPr>
        <p:spPr bwMode="auto">
          <a:xfrm>
            <a:off x="0" y="3328988"/>
            <a:ext cx="9144000" cy="0"/>
          </a:xfrm>
          <a:prstGeom prst="rect">
            <a:avLst/>
          </a:prstGeom>
          <a:noFill/>
          <a:ln w="12700">
            <a:noFill/>
            <a:miter lim="800000"/>
            <a:headEnd/>
            <a:tailEnd/>
          </a:ln>
          <a:effectLst/>
        </p:spPr>
        <p:txBody>
          <a:bodyPr wrap="none" anchor="ctr">
            <a:spAutoFit/>
          </a:bodyPr>
          <a:lstStyle/>
          <a:p>
            <a:endParaRPr lang="en-US"/>
          </a:p>
        </p:txBody>
      </p:sp>
      <p:pic>
        <p:nvPicPr>
          <p:cNvPr id="18452" name="Picture 20" descr="pack"/>
          <p:cNvPicPr>
            <a:picLocks noChangeAspect="1" noChangeArrowheads="1" noCrop="1"/>
          </p:cNvPicPr>
          <p:nvPr/>
        </p:nvPicPr>
        <p:blipFill>
          <a:blip r:embed="rId3" cstate="print"/>
          <a:srcRect/>
          <a:stretch>
            <a:fillRect/>
          </a:stretch>
        </p:blipFill>
        <p:spPr bwMode="auto">
          <a:xfrm>
            <a:off x="1905000" y="990600"/>
            <a:ext cx="4876800" cy="903287"/>
          </a:xfrm>
          <a:prstGeom prst="rect">
            <a:avLst/>
          </a:prstGeom>
          <a:noFill/>
        </p:spPr>
      </p:pic>
      <p:sp>
        <p:nvSpPr>
          <p:cNvPr id="18453" name="Text Box 21"/>
          <p:cNvSpPr txBox="1">
            <a:spLocks noChangeArrowheads="1"/>
          </p:cNvSpPr>
          <p:nvPr/>
        </p:nvSpPr>
        <p:spPr bwMode="auto">
          <a:xfrm>
            <a:off x="2286000" y="838200"/>
            <a:ext cx="3871913" cy="366713"/>
          </a:xfrm>
          <a:prstGeom prst="rect">
            <a:avLst/>
          </a:prstGeom>
          <a:noFill/>
          <a:ln w="9525">
            <a:noFill/>
            <a:miter lim="800000"/>
            <a:headEnd/>
            <a:tailEnd/>
          </a:ln>
          <a:effectLst/>
        </p:spPr>
        <p:txBody>
          <a:bodyPr wrap="none">
            <a:spAutoFit/>
          </a:bodyPr>
          <a:lstStyle/>
          <a:p>
            <a:pPr eaLnBrk="1" hangingPunct="1"/>
            <a:r>
              <a:rPr lang="en-US">
                <a:solidFill>
                  <a:srgbClr val="000000"/>
                </a:solidFill>
                <a:latin typeface="Tahoma" pitchFamily="34" charset="0"/>
              </a:rPr>
              <a:t>A moving particle in quantum theory</a:t>
            </a:r>
          </a:p>
        </p:txBody>
      </p:sp>
      <p:pic>
        <p:nvPicPr>
          <p:cNvPr id="18455" name="Picture 23"/>
          <p:cNvPicPr>
            <a:picLocks noChangeAspect="1" noChangeArrowheads="1"/>
          </p:cNvPicPr>
          <p:nvPr/>
        </p:nvPicPr>
        <p:blipFill>
          <a:blip r:embed="rId4" cstate="print"/>
          <a:srcRect/>
          <a:stretch>
            <a:fillRect/>
          </a:stretch>
        </p:blipFill>
        <p:spPr bwMode="auto">
          <a:xfrm>
            <a:off x="2514600" y="1828800"/>
            <a:ext cx="4191000" cy="806450"/>
          </a:xfrm>
          <a:prstGeom prst="rect">
            <a:avLst/>
          </a:prstGeom>
          <a:noFill/>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of STM</a:t>
            </a:r>
            <a:endParaRPr lang="en-US" dirty="0"/>
          </a:p>
        </p:txBody>
      </p:sp>
      <p:sp>
        <p:nvSpPr>
          <p:cNvPr id="3" name="Content Placeholder 2"/>
          <p:cNvSpPr>
            <a:spLocks noGrp="1"/>
          </p:cNvSpPr>
          <p:nvPr>
            <p:ph idx="1"/>
          </p:nvPr>
        </p:nvSpPr>
        <p:spPr>
          <a:xfrm>
            <a:off x="3124200" y="838200"/>
            <a:ext cx="5715000" cy="5562600"/>
          </a:xfrm>
        </p:spPr>
        <p:txBody>
          <a:bodyPr/>
          <a:lstStyle/>
          <a:p>
            <a:r>
              <a:rPr lang="en-US" sz="1600" b="1" dirty="0" smtClean="0"/>
              <a:t>Currents Control the Surface</a:t>
            </a:r>
            <a:br>
              <a:rPr lang="en-US" sz="1600" b="1" dirty="0" smtClean="0"/>
            </a:br>
            <a:r>
              <a:rPr lang="en-US" sz="1600" dirty="0" smtClean="0"/>
              <a:t>An extremely fine conducting probe is held close to the sample. Electrons tunnel between the surface and the stylus, producing an electrical signal. The stylus is extremely sharp, the tip being formed by one single atom. It slowly scans across the surface at a distance of only an atom's diameter. The stylus is raised and lowered in order to keep the signal constant and maintain the distance. This enables it to follow even the smallest details of the surface it is scanning. Recording the vertical movement of the stylus makes it possible to study the structure of the surface atom by atom. A profile of the surface is created, and from that a computer-generated contour map of the surface is produced.</a:t>
            </a:r>
          </a:p>
          <a:p>
            <a:endParaRPr lang="en-US" sz="1600" dirty="0"/>
          </a:p>
        </p:txBody>
      </p:sp>
      <p:pic>
        <p:nvPicPr>
          <p:cNvPr id="4" name="Picture 14" descr="http://www.attocube.com/nanoSCOPY/images/STM_principle2010.gif"/>
          <p:cNvPicPr>
            <a:picLocks noChangeAspect="1" noChangeArrowheads="1"/>
          </p:cNvPicPr>
          <p:nvPr/>
        </p:nvPicPr>
        <p:blipFill>
          <a:blip r:embed="rId3" cstate="print"/>
          <a:srcRect/>
          <a:stretch>
            <a:fillRect/>
          </a:stretch>
        </p:blipFill>
        <p:spPr bwMode="auto">
          <a:xfrm>
            <a:off x="381000" y="838200"/>
            <a:ext cx="2636482" cy="2590800"/>
          </a:xfrm>
          <a:prstGeom prst="rect">
            <a:avLst/>
          </a:prstGeom>
          <a:noFill/>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STM</a:t>
            </a:r>
            <a:endParaRPr lang="en-US" dirty="0"/>
          </a:p>
        </p:txBody>
      </p:sp>
      <p:pic>
        <p:nvPicPr>
          <p:cNvPr id="4" name="Picture 12" descr="http://www.sima.u-psud.fr/stm2.jpg"/>
          <p:cNvPicPr>
            <a:picLocks noChangeAspect="1" noChangeArrowheads="1"/>
          </p:cNvPicPr>
          <p:nvPr/>
        </p:nvPicPr>
        <p:blipFill>
          <a:blip r:embed="rId3" cstate="print"/>
          <a:srcRect/>
          <a:stretch>
            <a:fillRect/>
          </a:stretch>
        </p:blipFill>
        <p:spPr bwMode="auto">
          <a:xfrm>
            <a:off x="2514600" y="838200"/>
            <a:ext cx="3657600" cy="2743200"/>
          </a:xfrm>
          <a:prstGeom prst="rect">
            <a:avLst/>
          </a:prstGeom>
          <a:noFill/>
        </p:spPr>
      </p:pic>
      <p:pic>
        <p:nvPicPr>
          <p:cNvPr id="103428" name="Picture 4" descr="http://www.imagemet.com/images/STM0145_C60_series.jpg"/>
          <p:cNvPicPr>
            <a:picLocks noChangeAspect="1" noChangeArrowheads="1"/>
          </p:cNvPicPr>
          <p:nvPr/>
        </p:nvPicPr>
        <p:blipFill>
          <a:blip r:embed="rId4" cstate="print"/>
          <a:srcRect/>
          <a:stretch>
            <a:fillRect/>
          </a:stretch>
        </p:blipFill>
        <p:spPr bwMode="auto">
          <a:xfrm>
            <a:off x="5334000" y="4038600"/>
            <a:ext cx="2536566" cy="2133600"/>
          </a:xfrm>
          <a:prstGeom prst="rect">
            <a:avLst/>
          </a:prstGeom>
          <a:noFill/>
        </p:spPr>
      </p:pic>
      <p:sp>
        <p:nvSpPr>
          <p:cNvPr id="7" name="TextBox 6"/>
          <p:cNvSpPr txBox="1"/>
          <p:nvPr/>
        </p:nvSpPr>
        <p:spPr>
          <a:xfrm>
            <a:off x="5334000" y="3669268"/>
            <a:ext cx="1659429" cy="369332"/>
          </a:xfrm>
          <a:prstGeom prst="rect">
            <a:avLst/>
          </a:prstGeom>
          <a:noFill/>
        </p:spPr>
        <p:txBody>
          <a:bodyPr wrap="none" rtlCol="0">
            <a:spAutoFit/>
          </a:bodyPr>
          <a:lstStyle/>
          <a:p>
            <a:r>
              <a:rPr lang="en-US" dirty="0" smtClean="0">
                <a:solidFill>
                  <a:schemeClr val="bg1"/>
                </a:solidFill>
              </a:rPr>
              <a:t>C 60 Molecule</a:t>
            </a:r>
            <a:endParaRPr lang="en-US" dirty="0">
              <a:solidFill>
                <a:schemeClr val="bg1"/>
              </a:solidFill>
            </a:endParaRPr>
          </a:p>
        </p:txBody>
      </p:sp>
      <p:pic>
        <p:nvPicPr>
          <p:cNvPr id="103430" name="Picture 6" descr="http://preview.omicron.de/results/highly_resolved_stm/pic/highly_resolved_stm_1_300.jpg"/>
          <p:cNvPicPr>
            <a:picLocks noChangeAspect="1" noChangeArrowheads="1"/>
          </p:cNvPicPr>
          <p:nvPr/>
        </p:nvPicPr>
        <p:blipFill>
          <a:blip r:embed="rId5" cstate="print"/>
          <a:srcRect/>
          <a:stretch>
            <a:fillRect/>
          </a:stretch>
        </p:blipFill>
        <p:spPr bwMode="auto">
          <a:xfrm>
            <a:off x="2819400" y="4038600"/>
            <a:ext cx="2286000" cy="2286001"/>
          </a:xfrm>
          <a:prstGeom prst="rect">
            <a:avLst/>
          </a:prstGeom>
          <a:noFill/>
        </p:spPr>
      </p:pic>
      <p:sp>
        <p:nvSpPr>
          <p:cNvPr id="9" name="TextBox 8"/>
          <p:cNvSpPr txBox="1"/>
          <p:nvPr/>
        </p:nvSpPr>
        <p:spPr>
          <a:xfrm>
            <a:off x="2743200" y="3657600"/>
            <a:ext cx="864339" cy="369332"/>
          </a:xfrm>
          <a:prstGeom prst="rect">
            <a:avLst/>
          </a:prstGeom>
          <a:noFill/>
        </p:spPr>
        <p:txBody>
          <a:bodyPr wrap="none" rtlCol="0">
            <a:spAutoFit/>
          </a:bodyPr>
          <a:lstStyle/>
          <a:p>
            <a:r>
              <a:rPr lang="en-US" dirty="0" smtClean="0">
                <a:solidFill>
                  <a:schemeClr val="bg1"/>
                </a:solidFill>
              </a:rPr>
              <a:t>Silicon</a:t>
            </a:r>
            <a:endParaRPr lang="en-US" dirty="0">
              <a:solidFill>
                <a:schemeClr val="bg1"/>
              </a:solidFill>
            </a:endParaRPr>
          </a:p>
        </p:txBody>
      </p:sp>
      <p:pic>
        <p:nvPicPr>
          <p:cNvPr id="103432" name="Picture 8" descr="http://www.nanoscience.ch/nccr/nanoscience/pictures/gallery_01/gallery_01_02/pics_01/internet/graphit4.jpg"/>
          <p:cNvPicPr>
            <a:picLocks noChangeAspect="1" noChangeArrowheads="1"/>
          </p:cNvPicPr>
          <p:nvPr/>
        </p:nvPicPr>
        <p:blipFill>
          <a:blip r:embed="rId6" cstate="print"/>
          <a:srcRect/>
          <a:stretch>
            <a:fillRect/>
          </a:stretch>
        </p:blipFill>
        <p:spPr bwMode="auto">
          <a:xfrm>
            <a:off x="228600" y="4114800"/>
            <a:ext cx="2209800" cy="2209801"/>
          </a:xfrm>
          <a:prstGeom prst="rect">
            <a:avLst/>
          </a:prstGeom>
          <a:noFill/>
        </p:spPr>
      </p:pic>
      <p:sp>
        <p:nvSpPr>
          <p:cNvPr id="11" name="TextBox 10"/>
          <p:cNvSpPr txBox="1"/>
          <p:nvPr/>
        </p:nvSpPr>
        <p:spPr>
          <a:xfrm>
            <a:off x="228600" y="3657600"/>
            <a:ext cx="1069524" cy="369332"/>
          </a:xfrm>
          <a:prstGeom prst="rect">
            <a:avLst/>
          </a:prstGeom>
          <a:noFill/>
        </p:spPr>
        <p:txBody>
          <a:bodyPr wrap="none" rtlCol="0">
            <a:spAutoFit/>
          </a:bodyPr>
          <a:lstStyle/>
          <a:p>
            <a:r>
              <a:rPr lang="en-US" dirty="0" smtClean="0">
                <a:solidFill>
                  <a:schemeClr val="bg1"/>
                </a:solidFill>
              </a:rPr>
              <a:t>Graphite</a:t>
            </a:r>
            <a:endParaRPr lang="en-US" dirty="0">
              <a:solidFill>
                <a:schemeClr val="bg1"/>
              </a:solidFill>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Manipulating with atoms with STM</a:t>
            </a:r>
            <a:endParaRPr lang="en-US" dirty="0"/>
          </a:p>
        </p:txBody>
      </p:sp>
      <p:sp>
        <p:nvSpPr>
          <p:cNvPr id="5" name="Content Placeholder 4"/>
          <p:cNvSpPr>
            <a:spLocks noGrp="1"/>
          </p:cNvSpPr>
          <p:nvPr>
            <p:ph idx="1"/>
          </p:nvPr>
        </p:nvSpPr>
        <p:spPr>
          <a:xfrm>
            <a:off x="4419600" y="2895600"/>
            <a:ext cx="4419600" cy="3048000"/>
          </a:xfrm>
        </p:spPr>
        <p:txBody>
          <a:bodyPr/>
          <a:lstStyle/>
          <a:p>
            <a:r>
              <a:rPr lang="en-US" sz="1800" dirty="0" smtClean="0"/>
              <a:t>Donald </a:t>
            </a:r>
            <a:r>
              <a:rPr lang="en-US" sz="1800" dirty="0" err="1" smtClean="0"/>
              <a:t>Eigler</a:t>
            </a:r>
            <a:r>
              <a:rPr lang="en-US" sz="1800" dirty="0" smtClean="0"/>
              <a:t> and Erhard </a:t>
            </a:r>
            <a:r>
              <a:rPr lang="en-US" sz="1800" dirty="0" err="1" smtClean="0"/>
              <a:t>Schweizer</a:t>
            </a:r>
            <a:r>
              <a:rPr lang="en-US" sz="1800" dirty="0" smtClean="0"/>
              <a:t> of the IBM </a:t>
            </a:r>
            <a:r>
              <a:rPr lang="en-US" sz="1800" dirty="0" err="1" smtClean="0"/>
              <a:t>Almaden</a:t>
            </a:r>
            <a:r>
              <a:rPr lang="en-US" sz="1800" dirty="0" smtClean="0"/>
              <a:t> Research Center in San Jose, California, used a scanning tunneling microscope, which can discern individual atoms, to position xenon atoms to form the initials "IBM". (1989)</a:t>
            </a:r>
            <a:endParaRPr lang="en-US" sz="1800" dirty="0"/>
          </a:p>
        </p:txBody>
      </p:sp>
      <p:pic>
        <p:nvPicPr>
          <p:cNvPr id="99332" name="Picture 4" descr="http://www.annualreviews.org/na101/home/literatum/publisher/ar/journals/content/physchem/2006/physchem.2006.57.issue-1/annurev.physchem.57.032905.104634/production/images/medium/pc570497.f1.gif"/>
          <p:cNvPicPr>
            <a:picLocks noChangeAspect="1" noChangeArrowheads="1"/>
          </p:cNvPicPr>
          <p:nvPr/>
        </p:nvPicPr>
        <p:blipFill>
          <a:blip r:embed="rId3" cstate="print"/>
          <a:srcRect/>
          <a:stretch>
            <a:fillRect/>
          </a:stretch>
        </p:blipFill>
        <p:spPr bwMode="auto">
          <a:xfrm>
            <a:off x="685800" y="1295400"/>
            <a:ext cx="3505200" cy="2895296"/>
          </a:xfrm>
          <a:prstGeom prst="rect">
            <a:avLst/>
          </a:prstGeom>
          <a:noFill/>
        </p:spPr>
      </p:pic>
      <p:pic>
        <p:nvPicPr>
          <p:cNvPr id="99334" name="Picture 6" descr="http://t2.gstatic.com/images?q=tbn:ANd9GcRhA3KYDUGnmLNw-j8s_293uzA8pWk_liUMF3sKts4Qu2SNXEaTylMGpbge9A"/>
          <p:cNvPicPr>
            <a:picLocks noChangeAspect="1" noChangeArrowheads="1"/>
          </p:cNvPicPr>
          <p:nvPr/>
        </p:nvPicPr>
        <p:blipFill>
          <a:blip r:embed="rId4" cstate="print"/>
          <a:srcRect/>
          <a:stretch>
            <a:fillRect/>
          </a:stretch>
        </p:blipFill>
        <p:spPr bwMode="auto">
          <a:xfrm>
            <a:off x="4419600" y="1295400"/>
            <a:ext cx="3038475" cy="1504951"/>
          </a:xfrm>
          <a:prstGeom prst="rect">
            <a:avLst/>
          </a:prstGeom>
          <a:noFill/>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1"/>
            <a:ext cx="9144000" cy="5919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343347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28600"/>
            <a:ext cx="9143999" cy="292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95600"/>
            <a:ext cx="9144000" cy="3162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795327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258425" cy="7305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48384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723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21972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8200"/>
            <a:ext cx="9144000" cy="4724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860526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85775"/>
            <a:ext cx="8991599"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3939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6" name="Content Placeholder 5"/>
          <p:cNvSpPr>
            <a:spLocks noGrp="1"/>
          </p:cNvSpPr>
          <p:nvPr>
            <p:ph idx="1"/>
          </p:nvPr>
        </p:nvSpPr>
        <p:spPr/>
        <p:txBody>
          <a:bodyPr/>
          <a:lstStyle/>
          <a:p>
            <a:endParaRPr lang="en-US" dirty="0"/>
          </a:p>
        </p:txBody>
      </p:sp>
      <p:pic>
        <p:nvPicPr>
          <p:cNvPr id="7" name="Picture 22"/>
          <p:cNvPicPr>
            <a:picLocks noChangeAspect="1" noChangeArrowheads="1"/>
          </p:cNvPicPr>
          <p:nvPr/>
        </p:nvPicPr>
        <p:blipFill>
          <a:blip r:embed="rId3" cstate="print">
            <a:grayscl/>
          </a:blip>
          <a:srcRect/>
          <a:stretch>
            <a:fillRect/>
          </a:stretch>
        </p:blipFill>
        <p:spPr bwMode="auto">
          <a:xfrm>
            <a:off x="1828800" y="1371600"/>
            <a:ext cx="5410200" cy="24177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t>Bohr orbit and de Broglie wave</a:t>
            </a:r>
          </a:p>
        </p:txBody>
      </p:sp>
      <p:pic>
        <p:nvPicPr>
          <p:cNvPr id="24579" name="Picture 3"/>
          <p:cNvPicPr>
            <a:picLocks noChangeAspect="1" noChangeArrowheads="1"/>
          </p:cNvPicPr>
          <p:nvPr/>
        </p:nvPicPr>
        <p:blipFill>
          <a:blip r:embed="rId3" cstate="print"/>
          <a:srcRect/>
          <a:stretch>
            <a:fillRect/>
          </a:stretch>
        </p:blipFill>
        <p:spPr bwMode="auto">
          <a:xfrm>
            <a:off x="3276600" y="809625"/>
            <a:ext cx="1819275" cy="4067175"/>
          </a:xfrm>
          <a:prstGeom prst="rect">
            <a:avLst/>
          </a:prstGeom>
          <a:noFill/>
          <a:ln w="9525">
            <a:noFill/>
            <a:miter lim="800000"/>
            <a:headEnd/>
            <a:tailEnd/>
          </a:ln>
          <a:effectLst/>
        </p:spPr>
      </p:pic>
      <p:pic>
        <p:nvPicPr>
          <p:cNvPr id="24580" name="Picture 4"/>
          <p:cNvPicPr>
            <a:picLocks noChangeAspect="1" noChangeArrowheads="1"/>
          </p:cNvPicPr>
          <p:nvPr/>
        </p:nvPicPr>
        <p:blipFill>
          <a:blip r:embed="rId4" cstate="print"/>
          <a:srcRect/>
          <a:stretch>
            <a:fillRect/>
          </a:stretch>
        </p:blipFill>
        <p:spPr bwMode="auto">
          <a:xfrm>
            <a:off x="295275" y="781050"/>
            <a:ext cx="2828925" cy="2038350"/>
          </a:xfrm>
          <a:prstGeom prst="rect">
            <a:avLst/>
          </a:prstGeom>
          <a:noFill/>
          <a:ln w="9525">
            <a:noFill/>
            <a:miter lim="800000"/>
            <a:headEnd/>
            <a:tailEnd/>
          </a:ln>
          <a:effectLst/>
        </p:spPr>
      </p:pic>
      <p:pic>
        <p:nvPicPr>
          <p:cNvPr id="24583" name="Picture 7"/>
          <p:cNvPicPr>
            <a:picLocks noChangeAspect="1" noChangeArrowheads="1"/>
          </p:cNvPicPr>
          <p:nvPr/>
        </p:nvPicPr>
        <p:blipFill>
          <a:blip r:embed="rId5" cstate="print"/>
          <a:srcRect/>
          <a:stretch>
            <a:fillRect/>
          </a:stretch>
        </p:blipFill>
        <p:spPr bwMode="auto">
          <a:xfrm>
            <a:off x="5343525" y="838200"/>
            <a:ext cx="3190875" cy="274320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sz="2400"/>
              <a:t>De Broglie wavelength in terms of KE</a:t>
            </a:r>
          </a:p>
        </p:txBody>
      </p:sp>
      <p:graphicFrame>
        <p:nvGraphicFramePr>
          <p:cNvPr id="28675" name="Object 3"/>
          <p:cNvGraphicFramePr>
            <a:graphicFrameLocks noGrp="1" noChangeAspect="1"/>
          </p:cNvGraphicFramePr>
          <p:nvPr>
            <p:ph idx="1"/>
          </p:nvPr>
        </p:nvGraphicFramePr>
        <p:xfrm>
          <a:off x="2133600" y="838200"/>
          <a:ext cx="4648200" cy="2994025"/>
        </p:xfrm>
        <a:graphic>
          <a:graphicData uri="http://schemas.openxmlformats.org/presentationml/2006/ole">
            <mc:AlternateContent xmlns:mc="http://schemas.openxmlformats.org/markup-compatibility/2006">
              <mc:Choice xmlns:v="urn:schemas-microsoft-com:vml" Requires="v">
                <p:oleObj spid="_x0000_s93196" name="Equation" r:id="rId4" imgW="2590560" imgH="1612800" progId="Equation.3">
                  <p:embed/>
                </p:oleObj>
              </mc:Choice>
              <mc:Fallback>
                <p:oleObj name="Equation" r:id="rId4" imgW="2590560" imgH="16128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838200"/>
                        <a:ext cx="4648200" cy="2994025"/>
                      </a:xfrm>
                      <a:prstGeom prst="rect">
                        <a:avLst/>
                      </a:prstGeom>
                      <a:solidFill>
                        <a:schemeClr val="folHlink"/>
                      </a:solidFill>
                    </p:spPr>
                  </p:pic>
                </p:oleObj>
              </mc:Fallback>
            </mc:AlternateContent>
          </a:graphicData>
        </a:graphic>
      </p:graphicFrame>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z="2800"/>
              <a:t>Phase velocity (wave velocity)</a:t>
            </a:r>
          </a:p>
        </p:txBody>
      </p:sp>
      <p:sp>
        <p:nvSpPr>
          <p:cNvPr id="30723" name="Rectangle 3"/>
          <p:cNvSpPr>
            <a:spLocks noGrp="1" noChangeArrowheads="1"/>
          </p:cNvSpPr>
          <p:nvPr>
            <p:ph type="body" idx="1"/>
          </p:nvPr>
        </p:nvSpPr>
        <p:spPr>
          <a:xfrm>
            <a:off x="457200" y="838200"/>
            <a:ext cx="7772400" cy="2740025"/>
          </a:xfrm>
        </p:spPr>
        <p:txBody>
          <a:bodyPr/>
          <a:lstStyle/>
          <a:p>
            <a:pPr>
              <a:lnSpc>
                <a:spcPct val="90000"/>
              </a:lnSpc>
            </a:pPr>
            <a:r>
              <a:rPr lang="en-US" sz="2000"/>
              <a:t>De Broglie wave is associated with every material particle</a:t>
            </a:r>
          </a:p>
          <a:p>
            <a:pPr>
              <a:lnSpc>
                <a:spcPct val="90000"/>
              </a:lnSpc>
            </a:pPr>
            <a:r>
              <a:rPr lang="en-US" sz="2000"/>
              <a:t>As particle moves, wave also moves</a:t>
            </a:r>
          </a:p>
          <a:p>
            <a:pPr>
              <a:lnSpc>
                <a:spcPct val="90000"/>
              </a:lnSpc>
            </a:pPr>
            <a:r>
              <a:rPr lang="en-US" sz="2000"/>
              <a:t>Phase Velocity </a:t>
            </a:r>
            <a:r>
              <a:rPr lang="en-US" sz="2000">
                <a:sym typeface="Wingdings" pitchFamily="2" charset="2"/>
              </a:rPr>
              <a:t> t</a:t>
            </a:r>
            <a:r>
              <a:rPr lang="en-US" sz="2000"/>
              <a:t>he speed with which De Broglie wave </a:t>
            </a:r>
            <a:r>
              <a:rPr lang="en-US" sz="2000">
                <a:sym typeface="Wingdings" pitchFamily="2" charset="2"/>
              </a:rPr>
              <a:t>travels</a:t>
            </a:r>
            <a:endParaRPr lang="en-US" sz="2000"/>
          </a:p>
          <a:p>
            <a:pPr>
              <a:lnSpc>
                <a:spcPct val="90000"/>
              </a:lnSpc>
            </a:pPr>
            <a:r>
              <a:rPr lang="en-US" sz="2000"/>
              <a:t>Consider particle velocity = v</a:t>
            </a:r>
          </a:p>
          <a:p>
            <a:pPr lvl="1">
              <a:lnSpc>
                <a:spcPct val="90000"/>
              </a:lnSpc>
            </a:pPr>
            <a:r>
              <a:rPr lang="en-US" sz="1800"/>
              <a:t>phase velocity for that particle = u = c</a:t>
            </a:r>
            <a:r>
              <a:rPr lang="en-US" sz="1800" baseline="30000"/>
              <a:t>2</a:t>
            </a:r>
            <a:r>
              <a:rPr lang="en-US" sz="1800"/>
              <a:t>/v </a:t>
            </a:r>
          </a:p>
          <a:p>
            <a:pPr lvl="1">
              <a:lnSpc>
                <a:spcPct val="90000"/>
              </a:lnSpc>
            </a:pPr>
            <a:r>
              <a:rPr lang="en-US" sz="1800"/>
              <a:t>for a material particle, v &lt;&lt; c </a:t>
            </a:r>
          </a:p>
          <a:p>
            <a:pPr lvl="1">
              <a:lnSpc>
                <a:spcPct val="90000"/>
              </a:lnSpc>
            </a:pPr>
            <a:r>
              <a:rPr lang="en-US" sz="1800"/>
              <a:t>phase velocity (u) &gt; particle velocity (v)</a:t>
            </a:r>
          </a:p>
          <a:p>
            <a:pPr lvl="1">
              <a:lnSpc>
                <a:spcPct val="90000"/>
              </a:lnSpc>
            </a:pPr>
            <a:r>
              <a:rPr lang="en-US" sz="1800"/>
              <a:t>unexpected: as u should be equal to c </a:t>
            </a:r>
          </a:p>
          <a:p>
            <a:pPr>
              <a:lnSpc>
                <a:spcPct val="90000"/>
              </a:lnSpc>
              <a:buFontTx/>
              <a:buNone/>
            </a:pPr>
            <a:endParaRPr lang="en-US" sz="2000"/>
          </a:p>
        </p:txBody>
      </p:sp>
      <p:pic>
        <p:nvPicPr>
          <p:cNvPr id="30724" name="Picture 4"/>
          <p:cNvPicPr>
            <a:picLocks noChangeAspect="1" noChangeArrowheads="1"/>
          </p:cNvPicPr>
          <p:nvPr/>
        </p:nvPicPr>
        <p:blipFill>
          <a:blip r:embed="rId3" cstate="print"/>
          <a:srcRect/>
          <a:stretch>
            <a:fillRect/>
          </a:stretch>
        </p:blipFill>
        <p:spPr bwMode="auto">
          <a:xfrm>
            <a:off x="2667000" y="3657600"/>
            <a:ext cx="2895600" cy="908050"/>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1_Radial">
  <a:themeElements>
    <a:clrScheme name="1_Radial 8">
      <a:dk1>
        <a:srgbClr val="BECBD8"/>
      </a:dk1>
      <a:lt1>
        <a:srgbClr val="FFFFFF"/>
      </a:lt1>
      <a:dk2>
        <a:srgbClr val="2B335B"/>
      </a:dk2>
      <a:lt2>
        <a:srgbClr val="FFFFFF"/>
      </a:lt2>
      <a:accent1>
        <a:srgbClr val="0099CC"/>
      </a:accent1>
      <a:accent2>
        <a:srgbClr val="B5DBE3"/>
      </a:accent2>
      <a:accent3>
        <a:srgbClr val="ACADB5"/>
      </a:accent3>
      <a:accent4>
        <a:srgbClr val="DADADA"/>
      </a:accent4>
      <a:accent5>
        <a:srgbClr val="AACAE2"/>
      </a:accent5>
      <a:accent6>
        <a:srgbClr val="A4C6CE"/>
      </a:accent6>
      <a:hlink>
        <a:srgbClr val="FFCC00"/>
      </a:hlink>
      <a:folHlink>
        <a:srgbClr val="58648C"/>
      </a:folHlink>
    </a:clrScheme>
    <a:fontScheme name="1_Radial">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rgbClr val="000000"/>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rgbClr val="000000"/>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Radial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clrMap bg1="lt1" tx1="dk1" bg2="lt2" tx2="dk2" accent1="accent1" accent2="accent2" accent3="accent3" accent4="accent4" accent5="accent5" accent6="accent6" hlink="hlink" folHlink="folHlink"/>
    </a:extraClrScheme>
    <a:extraClrScheme>
      <a:clrScheme name="1_Radial 2">
        <a:dk1>
          <a:srgbClr val="000000"/>
        </a:dk1>
        <a:lt1>
          <a:srgbClr val="FFFFFF"/>
        </a:lt1>
        <a:dk2>
          <a:srgbClr val="FFFFFF"/>
        </a:dk2>
        <a:lt2>
          <a:srgbClr val="817F3F"/>
        </a:lt2>
        <a:accent1>
          <a:srgbClr val="FFCC00"/>
        </a:accent1>
        <a:accent2>
          <a:srgbClr val="CC9900"/>
        </a:accent2>
        <a:accent3>
          <a:srgbClr val="FFFFFF"/>
        </a:accent3>
        <a:accent4>
          <a:srgbClr val="000000"/>
        </a:accent4>
        <a:accent5>
          <a:srgbClr val="FFE2AA"/>
        </a:accent5>
        <a:accent6>
          <a:srgbClr val="B98A00"/>
        </a:accent6>
        <a:hlink>
          <a:srgbClr val="996666"/>
        </a:hlink>
        <a:folHlink>
          <a:srgbClr val="C94503"/>
        </a:folHlink>
      </a:clrScheme>
      <a:clrMap bg1="lt1" tx1="dk1" bg2="lt2" tx2="dk2" accent1="accent1" accent2="accent2" accent3="accent3" accent4="accent4" accent5="accent5" accent6="accent6" hlink="hlink" folHlink="folHlink"/>
    </a:extraClrScheme>
    <a:extraClrScheme>
      <a:clrScheme name="1_Radial 3">
        <a:dk1>
          <a:srgbClr val="CC6600"/>
        </a:dk1>
        <a:lt1>
          <a:srgbClr val="FFFFFF"/>
        </a:lt1>
        <a:dk2>
          <a:srgbClr val="800000"/>
        </a:dk2>
        <a:lt2>
          <a:srgbClr val="FFFFFF"/>
        </a:lt2>
        <a:accent1>
          <a:srgbClr val="FF6600"/>
        </a:accent1>
        <a:accent2>
          <a:srgbClr val="33CCCC"/>
        </a:accent2>
        <a:accent3>
          <a:srgbClr val="C0AAAA"/>
        </a:accent3>
        <a:accent4>
          <a:srgbClr val="DADADA"/>
        </a:accent4>
        <a:accent5>
          <a:srgbClr val="FFB8AA"/>
        </a:accent5>
        <a:accent6>
          <a:srgbClr val="2DB9B9"/>
        </a:accent6>
        <a:hlink>
          <a:srgbClr val="99FF33"/>
        </a:hlink>
        <a:folHlink>
          <a:srgbClr val="CC3300"/>
        </a:folHlink>
      </a:clrScheme>
      <a:clrMap bg1="dk2" tx1="lt1" bg2="dk1" tx2="lt2" accent1="accent1" accent2="accent2" accent3="accent3" accent4="accent4" accent5="accent5" accent6="accent6" hlink="hlink" folHlink="folHlink"/>
    </a:extraClrScheme>
    <a:extraClrScheme>
      <a:clrScheme name="1_Radial 4">
        <a:dk1>
          <a:srgbClr val="993300"/>
        </a:dk1>
        <a:lt1>
          <a:srgbClr val="FFFFFF"/>
        </a:lt1>
        <a:dk2>
          <a:srgbClr val="431A01"/>
        </a:dk2>
        <a:lt2>
          <a:srgbClr val="FFFFFF"/>
        </a:lt2>
        <a:accent1>
          <a:srgbClr val="FFCC00"/>
        </a:accent1>
        <a:accent2>
          <a:srgbClr val="FF9966"/>
        </a:accent2>
        <a:accent3>
          <a:srgbClr val="B0ABAA"/>
        </a:accent3>
        <a:accent4>
          <a:srgbClr val="DADADA"/>
        </a:accent4>
        <a:accent5>
          <a:srgbClr val="FFE2AA"/>
        </a:accent5>
        <a:accent6>
          <a:srgbClr val="E78A5C"/>
        </a:accent6>
        <a:hlink>
          <a:srgbClr val="FF6600"/>
        </a:hlink>
        <a:folHlink>
          <a:srgbClr val="CC3300"/>
        </a:folHlink>
      </a:clrScheme>
      <a:clrMap bg1="dk2" tx1="lt1" bg2="dk1" tx2="lt2" accent1="accent1" accent2="accent2" accent3="accent3" accent4="accent4" accent5="accent5" accent6="accent6" hlink="hlink" folHlink="folHlink"/>
    </a:extraClrScheme>
    <a:extraClrScheme>
      <a:clrScheme name="1_Radial 5">
        <a:dk1>
          <a:srgbClr val="75878B"/>
        </a:dk1>
        <a:lt1>
          <a:srgbClr val="FFFFFF"/>
        </a:lt1>
        <a:dk2>
          <a:srgbClr val="260000"/>
        </a:dk2>
        <a:lt2>
          <a:srgbClr val="FFFFFF"/>
        </a:lt2>
        <a:accent1>
          <a:srgbClr val="0099CC"/>
        </a:accent1>
        <a:accent2>
          <a:srgbClr val="FF3300"/>
        </a:accent2>
        <a:accent3>
          <a:srgbClr val="ACAAAA"/>
        </a:accent3>
        <a:accent4>
          <a:srgbClr val="DADADA"/>
        </a:accent4>
        <a:accent5>
          <a:srgbClr val="AACAE2"/>
        </a:accent5>
        <a:accent6>
          <a:srgbClr val="E72D00"/>
        </a:accent6>
        <a:hlink>
          <a:srgbClr val="FFCC00"/>
        </a:hlink>
        <a:folHlink>
          <a:srgbClr val="CC0000"/>
        </a:folHlink>
      </a:clrScheme>
      <a:clrMap bg1="dk2" tx1="lt1" bg2="dk1" tx2="lt2" accent1="accent1" accent2="accent2" accent3="accent3" accent4="accent4" accent5="accent5" accent6="accent6" hlink="hlink" folHlink="folHlink"/>
    </a:extraClrScheme>
    <a:extraClrScheme>
      <a:clrScheme name="1_Radial 6">
        <a:dk1>
          <a:srgbClr val="666699"/>
        </a:dk1>
        <a:lt1>
          <a:srgbClr val="FFFFFF"/>
        </a:lt1>
        <a:dk2>
          <a:srgbClr val="000000"/>
        </a:dk2>
        <a:lt2>
          <a:srgbClr val="FFFFFF"/>
        </a:lt2>
        <a:accent1>
          <a:srgbClr val="9966FF"/>
        </a:accent1>
        <a:accent2>
          <a:srgbClr val="99CCFF"/>
        </a:accent2>
        <a:accent3>
          <a:srgbClr val="AAAAAA"/>
        </a:accent3>
        <a:accent4>
          <a:srgbClr val="DADADA"/>
        </a:accent4>
        <a:accent5>
          <a:srgbClr val="CAB8FF"/>
        </a:accent5>
        <a:accent6>
          <a:srgbClr val="8AB9E7"/>
        </a:accent6>
        <a:hlink>
          <a:srgbClr val="FFFFCC"/>
        </a:hlink>
        <a:folHlink>
          <a:srgbClr val="6600CC"/>
        </a:folHlink>
      </a:clrScheme>
      <a:clrMap bg1="dk2" tx1="lt1" bg2="dk1" tx2="lt2" accent1="accent1" accent2="accent2" accent3="accent3" accent4="accent4" accent5="accent5" accent6="accent6" hlink="hlink" folHlink="folHlink"/>
    </a:extraClrScheme>
    <a:extraClrScheme>
      <a:clrScheme name="1_Radial 7">
        <a:dk1>
          <a:srgbClr val="666699"/>
        </a:dk1>
        <a:lt1>
          <a:srgbClr val="FFFFFF"/>
        </a:lt1>
        <a:dk2>
          <a:srgbClr val="2A2A40"/>
        </a:dk2>
        <a:lt2>
          <a:srgbClr val="FFFFFF"/>
        </a:lt2>
        <a:accent1>
          <a:srgbClr val="006699"/>
        </a:accent1>
        <a:accent2>
          <a:srgbClr val="CC9900"/>
        </a:accent2>
        <a:accent3>
          <a:srgbClr val="ACACAF"/>
        </a:accent3>
        <a:accent4>
          <a:srgbClr val="DADADA"/>
        </a:accent4>
        <a:accent5>
          <a:srgbClr val="AAB8CA"/>
        </a:accent5>
        <a:accent6>
          <a:srgbClr val="B98A00"/>
        </a:accent6>
        <a:hlink>
          <a:srgbClr val="CC6600"/>
        </a:hlink>
        <a:folHlink>
          <a:srgbClr val="6C948A"/>
        </a:folHlink>
      </a:clrScheme>
      <a:clrMap bg1="dk2" tx1="lt1" bg2="dk1" tx2="lt2" accent1="accent1" accent2="accent2" accent3="accent3" accent4="accent4" accent5="accent5" accent6="accent6" hlink="hlink" folHlink="folHlink"/>
    </a:extraClrScheme>
    <a:extraClrScheme>
      <a:clrScheme name="1_Radial 8">
        <a:dk1>
          <a:srgbClr val="BECBD8"/>
        </a:dk1>
        <a:lt1>
          <a:srgbClr val="FFFFFF"/>
        </a:lt1>
        <a:dk2>
          <a:srgbClr val="2B335B"/>
        </a:dk2>
        <a:lt2>
          <a:srgbClr val="FFFFFF"/>
        </a:lt2>
        <a:accent1>
          <a:srgbClr val="0099CC"/>
        </a:accent1>
        <a:accent2>
          <a:srgbClr val="B5DBE3"/>
        </a:accent2>
        <a:accent3>
          <a:srgbClr val="ACADB5"/>
        </a:accent3>
        <a:accent4>
          <a:srgbClr val="DADADA"/>
        </a:accent4>
        <a:accent5>
          <a:srgbClr val="AACAE2"/>
        </a:accent5>
        <a:accent6>
          <a:srgbClr val="A4C6CE"/>
        </a:accent6>
        <a:hlink>
          <a:srgbClr val="FFCC00"/>
        </a:hlink>
        <a:folHlink>
          <a:srgbClr val="58648C"/>
        </a:folHlink>
      </a:clrScheme>
      <a:clrMap bg1="dk2" tx1="lt1" bg2="dk1" tx2="lt2" accent1="accent1" accent2="accent2" accent3="accent3" accent4="accent4" accent5="accent5" accent6="accent6" hlink="hlink" folHlink="folHlink"/>
    </a:extraClrScheme>
    <a:extraClrScheme>
      <a:clrScheme name="1_Radial 9">
        <a:dk1>
          <a:srgbClr val="3333FF"/>
        </a:dk1>
        <a:lt1>
          <a:srgbClr val="FFFFFF"/>
        </a:lt1>
        <a:dk2>
          <a:srgbClr val="000099"/>
        </a:dk2>
        <a:lt2>
          <a:srgbClr val="FFFFFF"/>
        </a:lt2>
        <a:accent1>
          <a:srgbClr val="339966"/>
        </a:accent1>
        <a:accent2>
          <a:srgbClr val="9999FF"/>
        </a:accent2>
        <a:accent3>
          <a:srgbClr val="AAAACA"/>
        </a:accent3>
        <a:accent4>
          <a:srgbClr val="DADADA"/>
        </a:accent4>
        <a:accent5>
          <a:srgbClr val="ADCAB8"/>
        </a:accent5>
        <a:accent6>
          <a:srgbClr val="8A8AE7"/>
        </a:accent6>
        <a:hlink>
          <a:srgbClr val="FFFF99"/>
        </a:hlink>
        <a:folHlink>
          <a:srgbClr val="17A0D1"/>
        </a:folHlink>
      </a:clrScheme>
      <a:clrMap bg1="dk2" tx1="lt1" bg2="dk1" tx2="lt2" accent1="accent1" accent2="accent2" accent3="accent3" accent4="accent4" accent5="accent5" accent6="accent6" hlink="hlink" folHlink="folHlink"/>
    </a:extraClrScheme>
    <a:extraClrScheme>
      <a:clrScheme name="1_Radial 10">
        <a:dk1>
          <a:srgbClr val="808000"/>
        </a:dk1>
        <a:lt1>
          <a:srgbClr val="FFFFFF"/>
        </a:lt1>
        <a:dk2>
          <a:srgbClr val="354418"/>
        </a:dk2>
        <a:lt2>
          <a:srgbClr val="FFFFFF"/>
        </a:lt2>
        <a:accent1>
          <a:srgbClr val="60897C"/>
        </a:accent1>
        <a:accent2>
          <a:srgbClr val="99CC00"/>
        </a:accent2>
        <a:accent3>
          <a:srgbClr val="AEB0AB"/>
        </a:accent3>
        <a:accent4>
          <a:srgbClr val="DADADA"/>
        </a:accent4>
        <a:accent5>
          <a:srgbClr val="B6C4BF"/>
        </a:accent5>
        <a:accent6>
          <a:srgbClr val="8AB900"/>
        </a:accent6>
        <a:hlink>
          <a:srgbClr val="CCCC00"/>
        </a:hlink>
        <a:folHlink>
          <a:srgbClr val="6699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1089</TotalTime>
  <Words>2788</Words>
  <Application>Microsoft Office PowerPoint</Application>
  <PresentationFormat>On-screen Show (4:3)</PresentationFormat>
  <Paragraphs>409</Paragraphs>
  <Slides>58</Slides>
  <Notes>35</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58</vt:i4>
      </vt:variant>
    </vt:vector>
  </HeadingPairs>
  <TitlesOfParts>
    <vt:vector size="61" baseType="lpstr">
      <vt:lpstr>1_Radial</vt:lpstr>
      <vt:lpstr>Equation</vt:lpstr>
      <vt:lpstr>Bitmap Image</vt:lpstr>
      <vt:lpstr>Wave Particle Duality</vt:lpstr>
      <vt:lpstr>Wave and Particle: Properties</vt:lpstr>
      <vt:lpstr>Wave Particle Duality</vt:lpstr>
      <vt:lpstr>Wave Particle Duality</vt:lpstr>
      <vt:lpstr>de Broglie hypothesis</vt:lpstr>
      <vt:lpstr>PowerPoint Presentation</vt:lpstr>
      <vt:lpstr>Bohr orbit and de Broglie wave</vt:lpstr>
      <vt:lpstr>De Broglie wavelength in terms of KE</vt:lpstr>
      <vt:lpstr>Phase velocity (wave velocity)</vt:lpstr>
      <vt:lpstr>Group velocity (particle velocity)</vt:lpstr>
      <vt:lpstr>Group velocity and phase velocity</vt:lpstr>
      <vt:lpstr>Properties of matter waves</vt:lpstr>
      <vt:lpstr>Heisenberg’s Uncertainty Principle</vt:lpstr>
      <vt:lpstr>Heisenberg’s Uncertainty Principle</vt:lpstr>
      <vt:lpstr>HUP: Illustration by diffraction at single slit</vt:lpstr>
      <vt:lpstr>HUP: An e- cannot sustain inside nucleus</vt:lpstr>
      <vt:lpstr>Wave Equations</vt:lpstr>
      <vt:lpstr>Classical Mechanics</vt:lpstr>
      <vt:lpstr>Quantum Mechanics</vt:lpstr>
      <vt:lpstr>Schrödinger’s equation </vt:lpstr>
      <vt:lpstr>Schrödinger's Equations</vt:lpstr>
      <vt:lpstr>Physical Interpretation of  and ||2</vt:lpstr>
      <vt:lpstr>What is 2?</vt:lpstr>
      <vt:lpstr>Conditions to be obeyed by </vt:lpstr>
      <vt:lpstr>Schrodinger’s equation </vt:lpstr>
      <vt:lpstr>Particle in a rigid box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Schrodinger’s cat</vt:lpstr>
      <vt:lpstr>Tunneling Effect</vt:lpstr>
      <vt:lpstr>Tunneling in Quantum Mechanics</vt:lpstr>
      <vt:lpstr>Tunnel Diode</vt:lpstr>
      <vt:lpstr>Scanning Tunneling Microscope (STM)</vt:lpstr>
      <vt:lpstr>Working of STM</vt:lpstr>
      <vt:lpstr>STM</vt:lpstr>
      <vt:lpstr>Manipulating with atoms with STM</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Wave Particle Duality</dc:title>
  <cp:lastModifiedBy>Prasad</cp:lastModifiedBy>
  <cp:revision>9</cp:revision>
  <dcterms:modified xsi:type="dcterms:W3CDTF">2021-10-20T06:12:21Z</dcterms:modified>
</cp:coreProperties>
</file>